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  <p:sldMasterId id="2147483924" r:id="rId2"/>
    <p:sldMasterId id="2147483936" r:id="rId3"/>
    <p:sldMasterId id="2147483972" r:id="rId4"/>
    <p:sldMasterId id="2147484068" r:id="rId5"/>
    <p:sldMasterId id="2147484080" r:id="rId6"/>
    <p:sldMasterId id="2147484092" r:id="rId7"/>
    <p:sldMasterId id="2147484116" r:id="rId8"/>
    <p:sldMasterId id="2147484128" r:id="rId9"/>
  </p:sldMasterIdLst>
  <p:notesMasterIdLst>
    <p:notesMasterId r:id="rId39"/>
  </p:notesMasterIdLst>
  <p:sldIdLst>
    <p:sldId id="256" r:id="rId10"/>
    <p:sldId id="281" r:id="rId11"/>
    <p:sldId id="268" r:id="rId12"/>
    <p:sldId id="295" r:id="rId13"/>
    <p:sldId id="269" r:id="rId14"/>
    <p:sldId id="270" r:id="rId15"/>
    <p:sldId id="271" r:id="rId16"/>
    <p:sldId id="278" r:id="rId17"/>
    <p:sldId id="279" r:id="rId18"/>
    <p:sldId id="273" r:id="rId19"/>
    <p:sldId id="276" r:id="rId20"/>
    <p:sldId id="277" r:id="rId21"/>
    <p:sldId id="282" r:id="rId22"/>
    <p:sldId id="283" r:id="rId23"/>
    <p:sldId id="284" r:id="rId24"/>
    <p:sldId id="285" r:id="rId25"/>
    <p:sldId id="286" r:id="rId26"/>
    <p:sldId id="287" r:id="rId27"/>
    <p:sldId id="288" r:id="rId28"/>
    <p:sldId id="289" r:id="rId29"/>
    <p:sldId id="290" r:id="rId30"/>
    <p:sldId id="291" r:id="rId31"/>
    <p:sldId id="296" r:id="rId32"/>
    <p:sldId id="292" r:id="rId33"/>
    <p:sldId id="293" r:id="rId34"/>
    <p:sldId id="294" r:id="rId35"/>
    <p:sldId id="297" r:id="rId36"/>
    <p:sldId id="298" r:id="rId37"/>
    <p:sldId id="280" r:id="rId38"/>
  </p:sldIdLst>
  <p:sldSz cx="9144000" cy="6858000" type="screen4x3"/>
  <p:notesSz cx="6797675" cy="98726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660B408-B3CF-4A94-85FC-2B1E0A45F4A2}" styleName="Темный стиль 2 -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Стиль из темы 2 - акцент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6642" autoAdjust="0"/>
  </p:normalViewPr>
  <p:slideViewPr>
    <p:cSldViewPr>
      <p:cViewPr>
        <p:scale>
          <a:sx n="100" d="100"/>
          <a:sy n="100" d="100"/>
        </p:scale>
        <p:origin x="-294" y="-2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14" y="2423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452"/>
    </p:cViewPr>
  </p:sorterViewPr>
  <p:notesViewPr>
    <p:cSldViewPr>
      <p:cViewPr varScale="1">
        <p:scale>
          <a:sx n="56" d="100"/>
          <a:sy n="56" d="100"/>
        </p:scale>
        <p:origin x="-1812" y="-102"/>
      </p:cViewPr>
      <p:guideLst>
        <p:guide orient="horz" pos="3110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D608809-21BE-42B7-9C3D-BB4B277EB25A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E131526-36E5-4693-8BFA-D763343173D1}">
      <dgm:prSet custT="1"/>
      <dgm:spPr/>
      <dgm:t>
        <a:bodyPr/>
        <a:lstStyle/>
        <a:p>
          <a:pPr rtl="0"/>
          <a:r>
            <a:rPr lang="ru-RU" sz="1400" b="0" i="0" baseline="0" dirty="0" smtClean="0"/>
            <a:t>График доставки переписного и статистического инструментария в помещения инструкторских участков.</a:t>
          </a:r>
          <a:endParaRPr lang="ru-RU" sz="1400" dirty="0"/>
        </a:p>
      </dgm:t>
    </dgm:pt>
    <dgm:pt modelId="{ABDBD27D-35A2-46BF-A0CA-32774EFC5190}" type="parTrans" cxnId="{CB0FE47C-C8EC-4D24-AC24-A2619D51C5B3}">
      <dgm:prSet/>
      <dgm:spPr/>
      <dgm:t>
        <a:bodyPr/>
        <a:lstStyle/>
        <a:p>
          <a:endParaRPr lang="ru-RU"/>
        </a:p>
      </dgm:t>
    </dgm:pt>
    <dgm:pt modelId="{14BAA578-C9D5-40A9-9B79-3B6FB0553A6A}" type="sibTrans" cxnId="{CB0FE47C-C8EC-4D24-AC24-A2619D51C5B3}">
      <dgm:prSet/>
      <dgm:spPr/>
      <dgm:t>
        <a:bodyPr/>
        <a:lstStyle/>
        <a:p>
          <a:endParaRPr lang="ru-RU"/>
        </a:p>
      </dgm:t>
    </dgm:pt>
    <dgm:pt modelId="{5D14AB7B-4495-40A9-8FF7-34FD4C10ACF8}">
      <dgm:prSet custT="1"/>
      <dgm:spPr/>
      <dgm:t>
        <a:bodyPr/>
        <a:lstStyle/>
        <a:p>
          <a:pPr rtl="0"/>
          <a:r>
            <a:rPr lang="ru-RU" sz="1400" b="0" i="0" baseline="0" dirty="0" smtClean="0"/>
            <a:t>График доставки переписного материала в районные подразделения </a:t>
          </a:r>
          <a:r>
            <a:rPr lang="ru-RU" sz="1400" b="0" i="0" baseline="0" dirty="0" err="1" smtClean="0"/>
            <a:t>Владимирстата</a:t>
          </a:r>
          <a:r>
            <a:rPr lang="ru-RU" sz="1400" b="0" i="0" baseline="0" dirty="0" smtClean="0"/>
            <a:t> после проведения переписи.</a:t>
          </a:r>
          <a:endParaRPr lang="ru-RU" sz="1400" dirty="0"/>
        </a:p>
      </dgm:t>
    </dgm:pt>
    <dgm:pt modelId="{81DC1D96-B812-4DD8-BA53-1BA42D0FDB5E}" type="parTrans" cxnId="{94835738-E719-46F8-A213-39E0BBCA1129}">
      <dgm:prSet/>
      <dgm:spPr/>
      <dgm:t>
        <a:bodyPr/>
        <a:lstStyle/>
        <a:p>
          <a:endParaRPr lang="ru-RU"/>
        </a:p>
      </dgm:t>
    </dgm:pt>
    <dgm:pt modelId="{FB321C29-85D0-44E4-9940-84CF55DB1DC5}" type="sibTrans" cxnId="{94835738-E719-46F8-A213-39E0BBCA1129}">
      <dgm:prSet/>
      <dgm:spPr/>
      <dgm:t>
        <a:bodyPr/>
        <a:lstStyle/>
        <a:p>
          <a:endParaRPr lang="ru-RU"/>
        </a:p>
      </dgm:t>
    </dgm:pt>
    <dgm:pt modelId="{3603DDAF-00EB-408E-8EFF-BACB9DFCD752}">
      <dgm:prSet custT="1"/>
      <dgm:spPr/>
      <dgm:t>
        <a:bodyPr/>
        <a:lstStyle/>
        <a:p>
          <a:pPr rtl="0"/>
          <a:r>
            <a:rPr lang="ru-RU" sz="1400" b="0" i="0" baseline="0" dirty="0" smtClean="0"/>
            <a:t>Графики доставки переписчиков к месту обучения.</a:t>
          </a:r>
          <a:endParaRPr lang="ru-RU" sz="1400" dirty="0"/>
        </a:p>
      </dgm:t>
    </dgm:pt>
    <dgm:pt modelId="{6720F74B-02AE-42FD-B451-108C1270546B}" type="parTrans" cxnId="{9CE6ABA6-6952-4BFD-BBA3-7D3D5B242F10}">
      <dgm:prSet/>
      <dgm:spPr/>
      <dgm:t>
        <a:bodyPr/>
        <a:lstStyle/>
        <a:p>
          <a:endParaRPr lang="ru-RU"/>
        </a:p>
      </dgm:t>
    </dgm:pt>
    <dgm:pt modelId="{60FA522D-FFA5-46CF-8A9F-087F4D94DC46}" type="sibTrans" cxnId="{9CE6ABA6-6952-4BFD-BBA3-7D3D5B242F10}">
      <dgm:prSet/>
      <dgm:spPr/>
      <dgm:t>
        <a:bodyPr/>
        <a:lstStyle/>
        <a:p>
          <a:endParaRPr lang="ru-RU"/>
        </a:p>
      </dgm:t>
    </dgm:pt>
    <dgm:pt modelId="{78848E01-2E31-4E7E-87AB-EC14CFE7636D}">
      <dgm:prSet custT="1"/>
      <dgm:spPr/>
      <dgm:t>
        <a:bodyPr/>
        <a:lstStyle/>
        <a:p>
          <a:pPr rtl="0"/>
          <a:r>
            <a:rPr lang="ru-RU" sz="1400" b="0" i="0" baseline="0" dirty="0" smtClean="0"/>
            <a:t>Графики доставки переписчиков к объектам переписи, которые значительно удалены - по каждому инструкторскому участку</a:t>
          </a:r>
          <a:r>
            <a:rPr lang="ru-RU" sz="1200" b="0" i="0" baseline="0" dirty="0" smtClean="0"/>
            <a:t>.</a:t>
          </a:r>
          <a:endParaRPr lang="ru-RU" sz="1200" dirty="0"/>
        </a:p>
      </dgm:t>
    </dgm:pt>
    <dgm:pt modelId="{B4F33591-CBBC-4526-B659-1CF2A90A16C7}" type="parTrans" cxnId="{3E1AB676-FD28-4B4F-9305-33FD395E7E2F}">
      <dgm:prSet/>
      <dgm:spPr/>
      <dgm:t>
        <a:bodyPr/>
        <a:lstStyle/>
        <a:p>
          <a:endParaRPr lang="ru-RU"/>
        </a:p>
      </dgm:t>
    </dgm:pt>
    <dgm:pt modelId="{37CAF02F-F89E-455E-A277-75097A5E4E8F}" type="sibTrans" cxnId="{3E1AB676-FD28-4B4F-9305-33FD395E7E2F}">
      <dgm:prSet/>
      <dgm:spPr/>
      <dgm:t>
        <a:bodyPr/>
        <a:lstStyle/>
        <a:p>
          <a:endParaRPr lang="ru-RU"/>
        </a:p>
      </dgm:t>
    </dgm:pt>
    <dgm:pt modelId="{A5D1A9AB-3F39-48ED-B87B-AD404F8A0080}">
      <dgm:prSet custT="1"/>
      <dgm:spPr/>
      <dgm:t>
        <a:bodyPr/>
        <a:lstStyle/>
        <a:p>
          <a:pPr rtl="0"/>
          <a:r>
            <a:rPr lang="ru-RU" sz="1400" b="0" i="0" baseline="0" dirty="0" smtClean="0"/>
            <a:t>Графики использования транспортных средств в период проведения предварительного и контрольного обхода - по каждому инструкторскому участку. </a:t>
          </a:r>
          <a:endParaRPr lang="ru-RU" sz="1400" dirty="0"/>
        </a:p>
      </dgm:t>
    </dgm:pt>
    <dgm:pt modelId="{A74E7954-C933-4859-A5B7-91587D114E66}" type="parTrans" cxnId="{D57005E4-E81B-43AD-B501-DD8966A9EEC3}">
      <dgm:prSet/>
      <dgm:spPr/>
      <dgm:t>
        <a:bodyPr/>
        <a:lstStyle/>
        <a:p>
          <a:endParaRPr lang="ru-RU"/>
        </a:p>
      </dgm:t>
    </dgm:pt>
    <dgm:pt modelId="{AD60C4DD-C039-4003-A6C4-1400C6FB194E}" type="sibTrans" cxnId="{D57005E4-E81B-43AD-B501-DD8966A9EEC3}">
      <dgm:prSet/>
      <dgm:spPr/>
      <dgm:t>
        <a:bodyPr/>
        <a:lstStyle/>
        <a:p>
          <a:endParaRPr lang="ru-RU"/>
        </a:p>
      </dgm:t>
    </dgm:pt>
    <dgm:pt modelId="{2C1EB787-6616-4834-A339-25CD3F5903A4}">
      <dgm:prSet custT="1"/>
      <dgm:spPr/>
      <dgm:t>
        <a:bodyPr/>
        <a:lstStyle/>
        <a:p>
          <a:pPr rtl="0"/>
          <a:r>
            <a:rPr lang="ru-RU" sz="1400" b="0" i="0" baseline="0" dirty="0" smtClean="0"/>
            <a:t>График переезда администратора по сбору информации с планшетного компьютера в помещения, предоставленные для работы инструкторов (при наличии в районе администратора ).</a:t>
          </a:r>
          <a:endParaRPr lang="ru-RU" sz="1400" dirty="0"/>
        </a:p>
      </dgm:t>
    </dgm:pt>
    <dgm:pt modelId="{E31DD256-B1A5-4CDF-944D-C4C415A19982}" type="parTrans" cxnId="{B8F3E154-6AB4-48AB-A0DF-CCC19387668E}">
      <dgm:prSet/>
      <dgm:spPr/>
      <dgm:t>
        <a:bodyPr/>
        <a:lstStyle/>
        <a:p>
          <a:endParaRPr lang="ru-RU"/>
        </a:p>
      </dgm:t>
    </dgm:pt>
    <dgm:pt modelId="{7573C661-DE0D-4534-9808-7863A8D2C6B7}" type="sibTrans" cxnId="{B8F3E154-6AB4-48AB-A0DF-CCC19387668E}">
      <dgm:prSet/>
      <dgm:spPr/>
      <dgm:t>
        <a:bodyPr/>
        <a:lstStyle/>
        <a:p>
          <a:endParaRPr lang="ru-RU"/>
        </a:p>
      </dgm:t>
    </dgm:pt>
    <dgm:pt modelId="{AEA1B1BE-82FB-4010-8541-36A93532478B}">
      <dgm:prSet custT="1"/>
      <dgm:spPr/>
      <dgm:t>
        <a:bodyPr/>
        <a:lstStyle/>
        <a:p>
          <a:pPr rtl="0"/>
          <a:r>
            <a:rPr lang="ru-RU" sz="1400" b="0" i="0" baseline="0" dirty="0" smtClean="0"/>
            <a:t>При составлении графиков учитывайте календарный график работы лиц, осуществляющих сбор сведений об объектах ВСХП:</a:t>
          </a:r>
          <a:endParaRPr lang="ru-RU" sz="1400" dirty="0"/>
        </a:p>
      </dgm:t>
    </dgm:pt>
    <dgm:pt modelId="{5B009EA1-AE2B-48E4-8DFE-9A4AF8D2C26A}" type="parTrans" cxnId="{EC8F124A-8412-4C03-9510-E7D6EF9E11A5}">
      <dgm:prSet/>
      <dgm:spPr/>
      <dgm:t>
        <a:bodyPr/>
        <a:lstStyle/>
        <a:p>
          <a:endParaRPr lang="ru-RU"/>
        </a:p>
      </dgm:t>
    </dgm:pt>
    <dgm:pt modelId="{03D0895A-B38C-421B-8D32-2C78FA6FE4F6}" type="sibTrans" cxnId="{EC8F124A-8412-4C03-9510-E7D6EF9E11A5}">
      <dgm:prSet/>
      <dgm:spPr/>
      <dgm:t>
        <a:bodyPr/>
        <a:lstStyle/>
        <a:p>
          <a:endParaRPr lang="ru-RU"/>
        </a:p>
      </dgm:t>
    </dgm:pt>
    <dgm:pt modelId="{8AB305A5-36A6-428A-8CFB-BD7D36069CD6}" type="pres">
      <dgm:prSet presAssocID="{4D608809-21BE-42B7-9C3D-BB4B277EB25A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CE76467D-C221-42F8-BE21-0B4A992DA94D}" type="pres">
      <dgm:prSet presAssocID="{BE131526-36E5-4693-8BFA-D763343173D1}" presName="thickLine" presStyleLbl="alignNode1" presStyleIdx="0" presStyleCnt="7"/>
      <dgm:spPr/>
    </dgm:pt>
    <dgm:pt modelId="{8314A1A7-6B8D-46FD-BA71-93C09D6F84D6}" type="pres">
      <dgm:prSet presAssocID="{BE131526-36E5-4693-8BFA-D763343173D1}" presName="horz1" presStyleCnt="0"/>
      <dgm:spPr/>
    </dgm:pt>
    <dgm:pt modelId="{F7402853-BE53-434F-A512-034022DC08C2}" type="pres">
      <dgm:prSet presAssocID="{BE131526-36E5-4693-8BFA-D763343173D1}" presName="tx1" presStyleLbl="revTx" presStyleIdx="0" presStyleCnt="7"/>
      <dgm:spPr/>
      <dgm:t>
        <a:bodyPr/>
        <a:lstStyle/>
        <a:p>
          <a:endParaRPr lang="ru-RU"/>
        </a:p>
      </dgm:t>
    </dgm:pt>
    <dgm:pt modelId="{D7024D62-06AE-4149-8922-B630EC019E34}" type="pres">
      <dgm:prSet presAssocID="{BE131526-36E5-4693-8BFA-D763343173D1}" presName="vert1" presStyleCnt="0"/>
      <dgm:spPr/>
    </dgm:pt>
    <dgm:pt modelId="{86A08967-B13C-4F61-BC95-E15891F0B3AB}" type="pres">
      <dgm:prSet presAssocID="{5D14AB7B-4495-40A9-8FF7-34FD4C10ACF8}" presName="thickLine" presStyleLbl="alignNode1" presStyleIdx="1" presStyleCnt="7"/>
      <dgm:spPr/>
    </dgm:pt>
    <dgm:pt modelId="{4CE0A9EC-0195-4BB2-9F7C-B1218EEFA786}" type="pres">
      <dgm:prSet presAssocID="{5D14AB7B-4495-40A9-8FF7-34FD4C10ACF8}" presName="horz1" presStyleCnt="0"/>
      <dgm:spPr/>
    </dgm:pt>
    <dgm:pt modelId="{B66F0FF2-E005-4133-B675-15B8FDA08245}" type="pres">
      <dgm:prSet presAssocID="{5D14AB7B-4495-40A9-8FF7-34FD4C10ACF8}" presName="tx1" presStyleLbl="revTx" presStyleIdx="1" presStyleCnt="7" custScaleY="82897"/>
      <dgm:spPr/>
      <dgm:t>
        <a:bodyPr/>
        <a:lstStyle/>
        <a:p>
          <a:endParaRPr lang="ru-RU"/>
        </a:p>
      </dgm:t>
    </dgm:pt>
    <dgm:pt modelId="{C94E1456-75D4-47AD-A1FA-E55A5A50914D}" type="pres">
      <dgm:prSet presAssocID="{5D14AB7B-4495-40A9-8FF7-34FD4C10ACF8}" presName="vert1" presStyleCnt="0"/>
      <dgm:spPr/>
    </dgm:pt>
    <dgm:pt modelId="{6BD1B568-9660-4462-842D-F15C0778090F}" type="pres">
      <dgm:prSet presAssocID="{3603DDAF-00EB-408E-8EFF-BACB9DFCD752}" presName="thickLine" presStyleLbl="alignNode1" presStyleIdx="2" presStyleCnt="7"/>
      <dgm:spPr/>
    </dgm:pt>
    <dgm:pt modelId="{62C35363-6512-4A70-8856-2A54DFA11DE7}" type="pres">
      <dgm:prSet presAssocID="{3603DDAF-00EB-408E-8EFF-BACB9DFCD752}" presName="horz1" presStyleCnt="0"/>
      <dgm:spPr/>
    </dgm:pt>
    <dgm:pt modelId="{38698DCC-A541-4665-BC05-0A186F4FD353}" type="pres">
      <dgm:prSet presAssocID="{3603DDAF-00EB-408E-8EFF-BACB9DFCD752}" presName="tx1" presStyleLbl="revTx" presStyleIdx="2" presStyleCnt="7" custScaleY="78232"/>
      <dgm:spPr/>
      <dgm:t>
        <a:bodyPr/>
        <a:lstStyle/>
        <a:p>
          <a:endParaRPr lang="ru-RU"/>
        </a:p>
      </dgm:t>
    </dgm:pt>
    <dgm:pt modelId="{66A1BDF2-9BF3-427F-92E7-C033EC9B316E}" type="pres">
      <dgm:prSet presAssocID="{3603DDAF-00EB-408E-8EFF-BACB9DFCD752}" presName="vert1" presStyleCnt="0"/>
      <dgm:spPr/>
    </dgm:pt>
    <dgm:pt modelId="{9FCBE1E7-3FD4-4FA3-8E6C-AD4BE6569DEF}" type="pres">
      <dgm:prSet presAssocID="{78848E01-2E31-4E7E-87AB-EC14CFE7636D}" presName="thickLine" presStyleLbl="alignNode1" presStyleIdx="3" presStyleCnt="7"/>
      <dgm:spPr/>
    </dgm:pt>
    <dgm:pt modelId="{6D0F226A-784F-4747-8515-2C179A4C84E8}" type="pres">
      <dgm:prSet presAssocID="{78848E01-2E31-4E7E-87AB-EC14CFE7636D}" presName="horz1" presStyleCnt="0"/>
      <dgm:spPr/>
    </dgm:pt>
    <dgm:pt modelId="{30EE68C3-770B-4584-BCED-D1B38E9DD4BF}" type="pres">
      <dgm:prSet presAssocID="{78848E01-2E31-4E7E-87AB-EC14CFE7636D}" presName="tx1" presStyleLbl="revTx" presStyleIdx="3" presStyleCnt="7"/>
      <dgm:spPr/>
      <dgm:t>
        <a:bodyPr/>
        <a:lstStyle/>
        <a:p>
          <a:endParaRPr lang="ru-RU"/>
        </a:p>
      </dgm:t>
    </dgm:pt>
    <dgm:pt modelId="{80BBE904-A318-4CDB-AD42-C346A54F2CB3}" type="pres">
      <dgm:prSet presAssocID="{78848E01-2E31-4E7E-87AB-EC14CFE7636D}" presName="vert1" presStyleCnt="0"/>
      <dgm:spPr/>
    </dgm:pt>
    <dgm:pt modelId="{498DEB67-2180-460A-A18D-C75C212341E1}" type="pres">
      <dgm:prSet presAssocID="{A5D1A9AB-3F39-48ED-B87B-AD404F8A0080}" presName="thickLine" presStyleLbl="alignNode1" presStyleIdx="4" presStyleCnt="7"/>
      <dgm:spPr/>
    </dgm:pt>
    <dgm:pt modelId="{2EECA47C-8757-4832-920D-6B40F24AE4A8}" type="pres">
      <dgm:prSet presAssocID="{A5D1A9AB-3F39-48ED-B87B-AD404F8A0080}" presName="horz1" presStyleCnt="0"/>
      <dgm:spPr/>
    </dgm:pt>
    <dgm:pt modelId="{AED8D56A-A4BB-4A11-8912-209EB2E346DB}" type="pres">
      <dgm:prSet presAssocID="{A5D1A9AB-3F39-48ED-B87B-AD404F8A0080}" presName="tx1" presStyleLbl="revTx" presStyleIdx="4" presStyleCnt="7"/>
      <dgm:spPr/>
      <dgm:t>
        <a:bodyPr/>
        <a:lstStyle/>
        <a:p>
          <a:endParaRPr lang="ru-RU"/>
        </a:p>
      </dgm:t>
    </dgm:pt>
    <dgm:pt modelId="{654398B7-DEBF-4A50-8CC4-ADC89290EFB7}" type="pres">
      <dgm:prSet presAssocID="{A5D1A9AB-3F39-48ED-B87B-AD404F8A0080}" presName="vert1" presStyleCnt="0"/>
      <dgm:spPr/>
    </dgm:pt>
    <dgm:pt modelId="{4E535475-58D5-411B-B9E4-631FA2972B34}" type="pres">
      <dgm:prSet presAssocID="{2C1EB787-6616-4834-A339-25CD3F5903A4}" presName="thickLine" presStyleLbl="alignNode1" presStyleIdx="5" presStyleCnt="7"/>
      <dgm:spPr/>
    </dgm:pt>
    <dgm:pt modelId="{D303CA50-9C76-4D50-86D8-6E635162ED08}" type="pres">
      <dgm:prSet presAssocID="{2C1EB787-6616-4834-A339-25CD3F5903A4}" presName="horz1" presStyleCnt="0"/>
      <dgm:spPr/>
    </dgm:pt>
    <dgm:pt modelId="{A792C2BA-5E2F-41FF-ADDD-36A477E5092B}" type="pres">
      <dgm:prSet presAssocID="{2C1EB787-6616-4834-A339-25CD3F5903A4}" presName="tx1" presStyleLbl="revTx" presStyleIdx="5" presStyleCnt="7" custScaleY="131636"/>
      <dgm:spPr/>
      <dgm:t>
        <a:bodyPr/>
        <a:lstStyle/>
        <a:p>
          <a:endParaRPr lang="ru-RU"/>
        </a:p>
      </dgm:t>
    </dgm:pt>
    <dgm:pt modelId="{E7454E0A-3439-446B-84D1-87CF8B513662}" type="pres">
      <dgm:prSet presAssocID="{2C1EB787-6616-4834-A339-25CD3F5903A4}" presName="vert1" presStyleCnt="0"/>
      <dgm:spPr/>
    </dgm:pt>
    <dgm:pt modelId="{82A1A1AC-A7FF-408A-8C02-9CF240AA4E6D}" type="pres">
      <dgm:prSet presAssocID="{AEA1B1BE-82FB-4010-8541-36A93532478B}" presName="thickLine" presStyleLbl="alignNode1" presStyleIdx="6" presStyleCnt="7"/>
      <dgm:spPr/>
    </dgm:pt>
    <dgm:pt modelId="{F97F3D62-5CF9-4239-AAE3-AF2B59B15A56}" type="pres">
      <dgm:prSet presAssocID="{AEA1B1BE-82FB-4010-8541-36A93532478B}" presName="horz1" presStyleCnt="0"/>
      <dgm:spPr/>
    </dgm:pt>
    <dgm:pt modelId="{F1B9F2EA-9150-447F-842E-85CEF0D37CCB}" type="pres">
      <dgm:prSet presAssocID="{AEA1B1BE-82FB-4010-8541-36A93532478B}" presName="tx1" presStyleLbl="revTx" presStyleIdx="6" presStyleCnt="7"/>
      <dgm:spPr/>
      <dgm:t>
        <a:bodyPr/>
        <a:lstStyle/>
        <a:p>
          <a:endParaRPr lang="ru-RU"/>
        </a:p>
      </dgm:t>
    </dgm:pt>
    <dgm:pt modelId="{DE9E8466-C584-4B5E-9083-DC81C804C30A}" type="pres">
      <dgm:prSet presAssocID="{AEA1B1BE-82FB-4010-8541-36A93532478B}" presName="vert1" presStyleCnt="0"/>
      <dgm:spPr/>
    </dgm:pt>
  </dgm:ptLst>
  <dgm:cxnLst>
    <dgm:cxn modelId="{B8F3E154-6AB4-48AB-A0DF-CCC19387668E}" srcId="{4D608809-21BE-42B7-9C3D-BB4B277EB25A}" destId="{2C1EB787-6616-4834-A339-25CD3F5903A4}" srcOrd="5" destOrd="0" parTransId="{E31DD256-B1A5-4CDF-944D-C4C415A19982}" sibTransId="{7573C661-DE0D-4534-9808-7863A8D2C6B7}"/>
    <dgm:cxn modelId="{9CE6ABA6-6952-4BFD-BBA3-7D3D5B242F10}" srcId="{4D608809-21BE-42B7-9C3D-BB4B277EB25A}" destId="{3603DDAF-00EB-408E-8EFF-BACB9DFCD752}" srcOrd="2" destOrd="0" parTransId="{6720F74B-02AE-42FD-B451-108C1270546B}" sibTransId="{60FA522D-FFA5-46CF-8A9F-087F4D94DC46}"/>
    <dgm:cxn modelId="{AFDFD278-4522-4E50-8710-93DE757007E7}" type="presOf" srcId="{78848E01-2E31-4E7E-87AB-EC14CFE7636D}" destId="{30EE68C3-770B-4584-BCED-D1B38E9DD4BF}" srcOrd="0" destOrd="0" presId="urn:microsoft.com/office/officeart/2008/layout/LinedList"/>
    <dgm:cxn modelId="{CB0FE47C-C8EC-4D24-AC24-A2619D51C5B3}" srcId="{4D608809-21BE-42B7-9C3D-BB4B277EB25A}" destId="{BE131526-36E5-4693-8BFA-D763343173D1}" srcOrd="0" destOrd="0" parTransId="{ABDBD27D-35A2-46BF-A0CA-32774EFC5190}" sibTransId="{14BAA578-C9D5-40A9-9B79-3B6FB0553A6A}"/>
    <dgm:cxn modelId="{F11B9316-E9BC-439C-B5B3-BA7E362509BC}" type="presOf" srcId="{A5D1A9AB-3F39-48ED-B87B-AD404F8A0080}" destId="{AED8D56A-A4BB-4A11-8912-209EB2E346DB}" srcOrd="0" destOrd="0" presId="urn:microsoft.com/office/officeart/2008/layout/LinedList"/>
    <dgm:cxn modelId="{502B6810-0238-450B-A33E-4ADCA4C5A160}" type="presOf" srcId="{5D14AB7B-4495-40A9-8FF7-34FD4C10ACF8}" destId="{B66F0FF2-E005-4133-B675-15B8FDA08245}" srcOrd="0" destOrd="0" presId="urn:microsoft.com/office/officeart/2008/layout/LinedList"/>
    <dgm:cxn modelId="{B4023D5F-64D6-4E37-87A9-309BE0F6C7A0}" type="presOf" srcId="{3603DDAF-00EB-408E-8EFF-BACB9DFCD752}" destId="{38698DCC-A541-4665-BC05-0A186F4FD353}" srcOrd="0" destOrd="0" presId="urn:microsoft.com/office/officeart/2008/layout/LinedList"/>
    <dgm:cxn modelId="{285847D9-E764-47E2-A20D-01BEEAE473E9}" type="presOf" srcId="{BE131526-36E5-4693-8BFA-D763343173D1}" destId="{F7402853-BE53-434F-A512-034022DC08C2}" srcOrd="0" destOrd="0" presId="urn:microsoft.com/office/officeart/2008/layout/LinedList"/>
    <dgm:cxn modelId="{18BAAF4A-2FB1-4415-8E89-A20941362282}" type="presOf" srcId="{4D608809-21BE-42B7-9C3D-BB4B277EB25A}" destId="{8AB305A5-36A6-428A-8CFB-BD7D36069CD6}" srcOrd="0" destOrd="0" presId="urn:microsoft.com/office/officeart/2008/layout/LinedList"/>
    <dgm:cxn modelId="{364395A6-072B-4A7B-8553-28B819101CE8}" type="presOf" srcId="{AEA1B1BE-82FB-4010-8541-36A93532478B}" destId="{F1B9F2EA-9150-447F-842E-85CEF0D37CCB}" srcOrd="0" destOrd="0" presId="urn:microsoft.com/office/officeart/2008/layout/LinedList"/>
    <dgm:cxn modelId="{3E1AB676-FD28-4B4F-9305-33FD395E7E2F}" srcId="{4D608809-21BE-42B7-9C3D-BB4B277EB25A}" destId="{78848E01-2E31-4E7E-87AB-EC14CFE7636D}" srcOrd="3" destOrd="0" parTransId="{B4F33591-CBBC-4526-B659-1CF2A90A16C7}" sibTransId="{37CAF02F-F89E-455E-A277-75097A5E4E8F}"/>
    <dgm:cxn modelId="{EC8F124A-8412-4C03-9510-E7D6EF9E11A5}" srcId="{4D608809-21BE-42B7-9C3D-BB4B277EB25A}" destId="{AEA1B1BE-82FB-4010-8541-36A93532478B}" srcOrd="6" destOrd="0" parTransId="{5B009EA1-AE2B-48E4-8DFE-9A4AF8D2C26A}" sibTransId="{03D0895A-B38C-421B-8D32-2C78FA6FE4F6}"/>
    <dgm:cxn modelId="{88A4AE66-F406-4EEA-B170-2E8D32279347}" type="presOf" srcId="{2C1EB787-6616-4834-A339-25CD3F5903A4}" destId="{A792C2BA-5E2F-41FF-ADDD-36A477E5092B}" srcOrd="0" destOrd="0" presId="urn:microsoft.com/office/officeart/2008/layout/LinedList"/>
    <dgm:cxn modelId="{94835738-E719-46F8-A213-39E0BBCA1129}" srcId="{4D608809-21BE-42B7-9C3D-BB4B277EB25A}" destId="{5D14AB7B-4495-40A9-8FF7-34FD4C10ACF8}" srcOrd="1" destOrd="0" parTransId="{81DC1D96-B812-4DD8-BA53-1BA42D0FDB5E}" sibTransId="{FB321C29-85D0-44E4-9940-84CF55DB1DC5}"/>
    <dgm:cxn modelId="{D57005E4-E81B-43AD-B501-DD8966A9EEC3}" srcId="{4D608809-21BE-42B7-9C3D-BB4B277EB25A}" destId="{A5D1A9AB-3F39-48ED-B87B-AD404F8A0080}" srcOrd="4" destOrd="0" parTransId="{A74E7954-C933-4859-A5B7-91587D114E66}" sibTransId="{AD60C4DD-C039-4003-A6C4-1400C6FB194E}"/>
    <dgm:cxn modelId="{17D48EC8-9398-43C7-A2B2-7D7E83905723}" type="presParOf" srcId="{8AB305A5-36A6-428A-8CFB-BD7D36069CD6}" destId="{CE76467D-C221-42F8-BE21-0B4A992DA94D}" srcOrd="0" destOrd="0" presId="urn:microsoft.com/office/officeart/2008/layout/LinedList"/>
    <dgm:cxn modelId="{724F35C3-682B-4108-9D7B-620C3C870858}" type="presParOf" srcId="{8AB305A5-36A6-428A-8CFB-BD7D36069CD6}" destId="{8314A1A7-6B8D-46FD-BA71-93C09D6F84D6}" srcOrd="1" destOrd="0" presId="urn:microsoft.com/office/officeart/2008/layout/LinedList"/>
    <dgm:cxn modelId="{C04EAEAB-99AE-4CBA-B12E-93C07386B623}" type="presParOf" srcId="{8314A1A7-6B8D-46FD-BA71-93C09D6F84D6}" destId="{F7402853-BE53-434F-A512-034022DC08C2}" srcOrd="0" destOrd="0" presId="urn:microsoft.com/office/officeart/2008/layout/LinedList"/>
    <dgm:cxn modelId="{67F0CABD-9C48-4E73-B686-D443032B0ED9}" type="presParOf" srcId="{8314A1A7-6B8D-46FD-BA71-93C09D6F84D6}" destId="{D7024D62-06AE-4149-8922-B630EC019E34}" srcOrd="1" destOrd="0" presId="urn:microsoft.com/office/officeart/2008/layout/LinedList"/>
    <dgm:cxn modelId="{CA288C54-23CC-4EE7-B03A-FC9968EA4FEE}" type="presParOf" srcId="{8AB305A5-36A6-428A-8CFB-BD7D36069CD6}" destId="{86A08967-B13C-4F61-BC95-E15891F0B3AB}" srcOrd="2" destOrd="0" presId="urn:microsoft.com/office/officeart/2008/layout/LinedList"/>
    <dgm:cxn modelId="{88DBEE79-75CA-4FA8-A6A5-D16A8C5EFF91}" type="presParOf" srcId="{8AB305A5-36A6-428A-8CFB-BD7D36069CD6}" destId="{4CE0A9EC-0195-4BB2-9F7C-B1218EEFA786}" srcOrd="3" destOrd="0" presId="urn:microsoft.com/office/officeart/2008/layout/LinedList"/>
    <dgm:cxn modelId="{E57F5B85-2F28-4908-B69E-57A8A66C12A3}" type="presParOf" srcId="{4CE0A9EC-0195-4BB2-9F7C-B1218EEFA786}" destId="{B66F0FF2-E005-4133-B675-15B8FDA08245}" srcOrd="0" destOrd="0" presId="urn:microsoft.com/office/officeart/2008/layout/LinedList"/>
    <dgm:cxn modelId="{3EE368C2-5CAA-41E3-ABC1-E452351A64F1}" type="presParOf" srcId="{4CE0A9EC-0195-4BB2-9F7C-B1218EEFA786}" destId="{C94E1456-75D4-47AD-A1FA-E55A5A50914D}" srcOrd="1" destOrd="0" presId="urn:microsoft.com/office/officeart/2008/layout/LinedList"/>
    <dgm:cxn modelId="{35690044-D573-49E3-9F2B-48E64B9C6531}" type="presParOf" srcId="{8AB305A5-36A6-428A-8CFB-BD7D36069CD6}" destId="{6BD1B568-9660-4462-842D-F15C0778090F}" srcOrd="4" destOrd="0" presId="urn:microsoft.com/office/officeart/2008/layout/LinedList"/>
    <dgm:cxn modelId="{3260E530-9334-446E-B6CC-E28F111733EA}" type="presParOf" srcId="{8AB305A5-36A6-428A-8CFB-BD7D36069CD6}" destId="{62C35363-6512-4A70-8856-2A54DFA11DE7}" srcOrd="5" destOrd="0" presId="urn:microsoft.com/office/officeart/2008/layout/LinedList"/>
    <dgm:cxn modelId="{1F0DC515-FE72-443D-8252-B9DD4D4E5C1B}" type="presParOf" srcId="{62C35363-6512-4A70-8856-2A54DFA11DE7}" destId="{38698DCC-A541-4665-BC05-0A186F4FD353}" srcOrd="0" destOrd="0" presId="urn:microsoft.com/office/officeart/2008/layout/LinedList"/>
    <dgm:cxn modelId="{21FB3FDE-8FAB-4956-A134-C4792E7FF1C5}" type="presParOf" srcId="{62C35363-6512-4A70-8856-2A54DFA11DE7}" destId="{66A1BDF2-9BF3-427F-92E7-C033EC9B316E}" srcOrd="1" destOrd="0" presId="urn:microsoft.com/office/officeart/2008/layout/LinedList"/>
    <dgm:cxn modelId="{8F5FA3BD-D07D-443F-97AF-46AD3B255D68}" type="presParOf" srcId="{8AB305A5-36A6-428A-8CFB-BD7D36069CD6}" destId="{9FCBE1E7-3FD4-4FA3-8E6C-AD4BE6569DEF}" srcOrd="6" destOrd="0" presId="urn:microsoft.com/office/officeart/2008/layout/LinedList"/>
    <dgm:cxn modelId="{FD608856-0B67-4819-9FD9-524D77CB7030}" type="presParOf" srcId="{8AB305A5-36A6-428A-8CFB-BD7D36069CD6}" destId="{6D0F226A-784F-4747-8515-2C179A4C84E8}" srcOrd="7" destOrd="0" presId="urn:microsoft.com/office/officeart/2008/layout/LinedList"/>
    <dgm:cxn modelId="{79C071D1-D3D4-4B9D-A84C-046BDB7F1278}" type="presParOf" srcId="{6D0F226A-784F-4747-8515-2C179A4C84E8}" destId="{30EE68C3-770B-4584-BCED-D1B38E9DD4BF}" srcOrd="0" destOrd="0" presId="urn:microsoft.com/office/officeart/2008/layout/LinedList"/>
    <dgm:cxn modelId="{CB24CD4C-8704-4C37-AC2A-CB0796158976}" type="presParOf" srcId="{6D0F226A-784F-4747-8515-2C179A4C84E8}" destId="{80BBE904-A318-4CDB-AD42-C346A54F2CB3}" srcOrd="1" destOrd="0" presId="urn:microsoft.com/office/officeart/2008/layout/LinedList"/>
    <dgm:cxn modelId="{1321CEB2-FA5B-4EA3-A9E6-6279CB727B55}" type="presParOf" srcId="{8AB305A5-36A6-428A-8CFB-BD7D36069CD6}" destId="{498DEB67-2180-460A-A18D-C75C212341E1}" srcOrd="8" destOrd="0" presId="urn:microsoft.com/office/officeart/2008/layout/LinedList"/>
    <dgm:cxn modelId="{77F3B2E9-4F4D-4A2A-B8FB-D1179473C7EE}" type="presParOf" srcId="{8AB305A5-36A6-428A-8CFB-BD7D36069CD6}" destId="{2EECA47C-8757-4832-920D-6B40F24AE4A8}" srcOrd="9" destOrd="0" presId="urn:microsoft.com/office/officeart/2008/layout/LinedList"/>
    <dgm:cxn modelId="{88CAFBAE-0C14-44BA-95D5-33B4BC10D8A1}" type="presParOf" srcId="{2EECA47C-8757-4832-920D-6B40F24AE4A8}" destId="{AED8D56A-A4BB-4A11-8912-209EB2E346DB}" srcOrd="0" destOrd="0" presId="urn:microsoft.com/office/officeart/2008/layout/LinedList"/>
    <dgm:cxn modelId="{D9A91712-8F3A-4AFE-88DE-4C10F8B6C3D9}" type="presParOf" srcId="{2EECA47C-8757-4832-920D-6B40F24AE4A8}" destId="{654398B7-DEBF-4A50-8CC4-ADC89290EFB7}" srcOrd="1" destOrd="0" presId="urn:microsoft.com/office/officeart/2008/layout/LinedList"/>
    <dgm:cxn modelId="{3E49CEE4-264E-4944-B043-EB44AA37CA15}" type="presParOf" srcId="{8AB305A5-36A6-428A-8CFB-BD7D36069CD6}" destId="{4E535475-58D5-411B-B9E4-631FA2972B34}" srcOrd="10" destOrd="0" presId="urn:microsoft.com/office/officeart/2008/layout/LinedList"/>
    <dgm:cxn modelId="{4681F105-0187-4363-8918-A403B9EEBD15}" type="presParOf" srcId="{8AB305A5-36A6-428A-8CFB-BD7D36069CD6}" destId="{D303CA50-9C76-4D50-86D8-6E635162ED08}" srcOrd="11" destOrd="0" presId="urn:microsoft.com/office/officeart/2008/layout/LinedList"/>
    <dgm:cxn modelId="{6AF71EF5-36CF-422F-A28A-904CE20BCD43}" type="presParOf" srcId="{D303CA50-9C76-4D50-86D8-6E635162ED08}" destId="{A792C2BA-5E2F-41FF-ADDD-36A477E5092B}" srcOrd="0" destOrd="0" presId="urn:microsoft.com/office/officeart/2008/layout/LinedList"/>
    <dgm:cxn modelId="{A19EEA9E-3B2E-4CBC-AC7C-75C1B3E5B931}" type="presParOf" srcId="{D303CA50-9C76-4D50-86D8-6E635162ED08}" destId="{E7454E0A-3439-446B-84D1-87CF8B513662}" srcOrd="1" destOrd="0" presId="urn:microsoft.com/office/officeart/2008/layout/LinedList"/>
    <dgm:cxn modelId="{A15ABDCE-0F4F-49A9-AE69-4D99B5DE350B}" type="presParOf" srcId="{8AB305A5-36A6-428A-8CFB-BD7D36069CD6}" destId="{82A1A1AC-A7FF-408A-8C02-9CF240AA4E6D}" srcOrd="12" destOrd="0" presId="urn:microsoft.com/office/officeart/2008/layout/LinedList"/>
    <dgm:cxn modelId="{D2AB40E6-AD0F-4B6E-B7D8-C3E3BED2DEEB}" type="presParOf" srcId="{8AB305A5-36A6-428A-8CFB-BD7D36069CD6}" destId="{F97F3D62-5CF9-4239-AAE3-AF2B59B15A56}" srcOrd="13" destOrd="0" presId="urn:microsoft.com/office/officeart/2008/layout/LinedList"/>
    <dgm:cxn modelId="{50F5AF30-C75E-45EB-96C2-296618B1940D}" type="presParOf" srcId="{F97F3D62-5CF9-4239-AAE3-AF2B59B15A56}" destId="{F1B9F2EA-9150-447F-842E-85CEF0D37CCB}" srcOrd="0" destOrd="0" presId="urn:microsoft.com/office/officeart/2008/layout/LinedList"/>
    <dgm:cxn modelId="{0CCF871F-99AA-4D60-BA0C-2FDAB8D79AD0}" type="presParOf" srcId="{F97F3D62-5CF9-4239-AAE3-AF2B59B15A56}" destId="{DE9E8466-C584-4B5E-9083-DC81C804C30A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728030-EE46-412E-B076-F29DC9EEE19C}" type="datetimeFigureOut">
              <a:rPr lang="ru-RU" smtClean="0"/>
              <a:t>22.12.2015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689515"/>
            <a:ext cx="5438140" cy="444269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1B293D-3715-405A-9B02-387BB34AA0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58980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1B293D-3715-405A-9B02-387BB34AA07A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82069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1B293D-3715-405A-9B02-387BB34AA07A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46508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1B293D-3715-405A-9B02-387BB34AA07A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0974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22.12.2015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22.12.2015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22.12.2015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22.12.2015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22.12.2015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22.12.2015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22.12.2015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22.12.2015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22.12.2015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22.12.2015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22.12.2015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22.12.2015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22.12.2015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22.12.2015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22.12.2015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22.12.2015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22.12.2015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22.12.2015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22.12.2015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22.12.2015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22.12.2015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22.12.2015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22.12.2015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22.12.2015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22.12.2015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22.12.2015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22.12.2015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22.12.2015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22.12.2015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4C71EC6-210F-42DE-9C53-41977AD35B3D}" type="datetimeFigureOut">
              <a:rPr lang="ru-RU" smtClean="0"/>
              <a:t>22.12.2015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22.12.2015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t>22.12.2015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22.12.2015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22.12.2015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9" r:id="rId1"/>
    <p:sldLayoutId id="2147484070" r:id="rId2"/>
    <p:sldLayoutId id="2147484071" r:id="rId3"/>
    <p:sldLayoutId id="2147484072" r:id="rId4"/>
    <p:sldLayoutId id="2147484073" r:id="rId5"/>
    <p:sldLayoutId id="2147484074" r:id="rId6"/>
    <p:sldLayoutId id="2147484075" r:id="rId7"/>
    <p:sldLayoutId id="2147484076" r:id="rId8"/>
    <p:sldLayoutId id="2147484077" r:id="rId9"/>
    <p:sldLayoutId id="2147484078" r:id="rId10"/>
    <p:sldLayoutId id="2147484079" r:id="rId11"/>
  </p:sldLayoutIdLst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22.12.2015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1" r:id="rId1"/>
    <p:sldLayoutId id="2147484082" r:id="rId2"/>
    <p:sldLayoutId id="2147484083" r:id="rId3"/>
    <p:sldLayoutId id="2147484084" r:id="rId4"/>
    <p:sldLayoutId id="2147484085" r:id="rId5"/>
    <p:sldLayoutId id="2147484086" r:id="rId6"/>
    <p:sldLayoutId id="2147484087" r:id="rId7"/>
    <p:sldLayoutId id="2147484088" r:id="rId8"/>
    <p:sldLayoutId id="2147484089" r:id="rId9"/>
    <p:sldLayoutId id="2147484090" r:id="rId10"/>
    <p:sldLayoutId id="2147484091" r:id="rId11"/>
  </p:sldLayoutIdLst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22.12.2015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3" r:id="rId1"/>
    <p:sldLayoutId id="2147484094" r:id="rId2"/>
    <p:sldLayoutId id="2147484095" r:id="rId3"/>
    <p:sldLayoutId id="2147484096" r:id="rId4"/>
    <p:sldLayoutId id="2147484097" r:id="rId5"/>
    <p:sldLayoutId id="2147484098" r:id="rId6"/>
    <p:sldLayoutId id="2147484099" r:id="rId7"/>
    <p:sldLayoutId id="2147484100" r:id="rId8"/>
    <p:sldLayoutId id="2147484101" r:id="rId9"/>
    <p:sldLayoutId id="2147484102" r:id="rId10"/>
    <p:sldLayoutId id="2147484103" r:id="rId11"/>
  </p:sldLayoutIdLst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22.12.2015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117" r:id="rId1"/>
    <p:sldLayoutId id="2147484118" r:id="rId2"/>
    <p:sldLayoutId id="2147484119" r:id="rId3"/>
    <p:sldLayoutId id="2147484120" r:id="rId4"/>
    <p:sldLayoutId id="2147484121" r:id="rId5"/>
    <p:sldLayoutId id="2147484122" r:id="rId6"/>
    <p:sldLayoutId id="2147484123" r:id="rId7"/>
    <p:sldLayoutId id="2147484124" r:id="rId8"/>
    <p:sldLayoutId id="2147484125" r:id="rId9"/>
    <p:sldLayoutId id="2147484126" r:id="rId10"/>
    <p:sldLayoutId id="2147484127" r:id="rId11"/>
  </p:sldLayoutIdLst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22.12.2015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129" r:id="rId1"/>
    <p:sldLayoutId id="2147484130" r:id="rId2"/>
    <p:sldLayoutId id="2147484131" r:id="rId3"/>
    <p:sldLayoutId id="2147484132" r:id="rId4"/>
    <p:sldLayoutId id="2147484133" r:id="rId5"/>
    <p:sldLayoutId id="2147484134" r:id="rId6"/>
    <p:sldLayoutId id="2147484135" r:id="rId7"/>
    <p:sldLayoutId id="2147484136" r:id="rId8"/>
    <p:sldLayoutId id="2147484137" r:id="rId9"/>
    <p:sldLayoutId id="2147484138" r:id="rId10"/>
    <p:sldLayoutId id="2147484139" r:id="rId11"/>
  </p:sldLayoutIdLst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9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3" Type="http://schemas.openxmlformats.org/officeDocument/2006/relationships/image" Target="../media/image48.jpeg"/><Relationship Id="rId7" Type="http://schemas.openxmlformats.org/officeDocument/2006/relationships/image" Target="../media/image52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png"/><Relationship Id="rId9" Type="http://schemas.openxmlformats.org/officeDocument/2006/relationships/image" Target="../media/image5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10" Type="http://schemas.openxmlformats.org/officeDocument/2006/relationships/image" Target="../media/image25.jpe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3861048"/>
            <a:ext cx="7543800" cy="1524000"/>
          </a:xfrm>
        </p:spPr>
        <p:txBody>
          <a:bodyPr>
            <a:normAutofit fontScale="90000"/>
          </a:bodyPr>
          <a:lstStyle/>
          <a:p>
            <a:r>
              <a:rPr lang="ru-RU" sz="6000" dirty="0" smtClean="0">
                <a:solidFill>
                  <a:srgbClr val="00B050"/>
                </a:solidFill>
              </a:rPr>
              <a:t>О составлении списков объектов переписи и применении цензов при их формировании</a:t>
            </a:r>
            <a:endParaRPr lang="ru-RU" sz="6000" dirty="0">
              <a:solidFill>
                <a:srgbClr val="00B050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3071" y="548680"/>
            <a:ext cx="1403647" cy="1340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376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512" y="332656"/>
            <a:ext cx="8784976" cy="5832648"/>
          </a:xfrm>
        </p:spPr>
        <p:txBody>
          <a:bodyPr>
            <a:noAutofit/>
          </a:bodyPr>
          <a:lstStyle/>
          <a:p>
            <a:pPr algn="just"/>
            <a:r>
              <a:rPr lang="ru-RU" dirty="0"/>
              <a:t>В рамках Всероссийской сельскохозяйственной переписи под </a:t>
            </a:r>
            <a:r>
              <a:rPr lang="ru-RU" b="1" dirty="0"/>
              <a:t>переписным районированием</a:t>
            </a:r>
            <a:r>
              <a:rPr lang="ru-RU" dirty="0"/>
              <a:t> рекомендуется понимать деление территории каждого муниципального образования на счетные, инструкторские</a:t>
            </a:r>
            <a:r>
              <a:rPr lang="ru-RU" dirty="0" smtClean="0"/>
              <a:t>, </a:t>
            </a:r>
            <a:r>
              <a:rPr lang="ru-RU" dirty="0"/>
              <a:t>по результатам которого определяется потребность в лицах, осуществляющих сбор сведений об объектах Всероссийской сельскохозяйственной переписи 2016 года</a:t>
            </a:r>
            <a:r>
              <a:rPr lang="ru-RU" dirty="0" smtClean="0"/>
              <a:t>.</a:t>
            </a:r>
          </a:p>
          <a:p>
            <a:pPr algn="just"/>
            <a:r>
              <a:rPr lang="ru-RU" dirty="0"/>
              <a:t>При переписном районировании все объекты переписи, имеющиеся на территории городского округа, сельского (городского) поселения, сбор сведений по которым осуществляется путем опроса респондентов переписчиками, должны быть включены в соответствующие </a:t>
            </a:r>
            <a:r>
              <a:rPr lang="ru-RU" b="1" dirty="0"/>
              <a:t>счетные участки</a:t>
            </a:r>
            <a:r>
              <a:rPr lang="ru-RU" b="1" dirty="0" smtClean="0"/>
              <a:t>.</a:t>
            </a:r>
          </a:p>
          <a:p>
            <a:pPr algn="just"/>
            <a:r>
              <a:rPr lang="ru-RU" dirty="0"/>
              <a:t>Счетные участки объединяются в </a:t>
            </a:r>
            <a:r>
              <a:rPr lang="ru-RU" b="1" dirty="0"/>
              <a:t>инструкторские участки. </a:t>
            </a:r>
            <a:endParaRPr lang="ru-RU" b="1" dirty="0" smtClean="0"/>
          </a:p>
          <a:p>
            <a:endParaRPr lang="ru-RU" b="1" dirty="0" smtClean="0"/>
          </a:p>
          <a:p>
            <a:endParaRPr lang="ru-RU" b="1" dirty="0"/>
          </a:p>
          <a:p>
            <a:r>
              <a:rPr lang="ru-RU" b="1" dirty="0" smtClean="0"/>
              <a:t>Переписное </a:t>
            </a:r>
            <a:r>
              <a:rPr lang="ru-RU" b="1" dirty="0"/>
              <a:t>районирование проводится на основе:</a:t>
            </a:r>
          </a:p>
          <a:p>
            <a:pPr marL="342900" indent="-342900" algn="l">
              <a:buFont typeface="+mj-lt"/>
              <a:buAutoNum type="arabicPeriod"/>
            </a:pPr>
            <a:r>
              <a:rPr lang="ru-RU" b="1" dirty="0" smtClean="0"/>
              <a:t>средних </a:t>
            </a:r>
            <a:r>
              <a:rPr lang="ru-RU" b="1" dirty="0"/>
              <a:t>норм нагрузки для лиц, осуществляющих сбор </a:t>
            </a:r>
            <a:r>
              <a:rPr lang="ru-RU" b="1" dirty="0" smtClean="0"/>
              <a:t>сведений об </a:t>
            </a:r>
            <a:r>
              <a:rPr lang="ru-RU" b="1" dirty="0"/>
              <a:t>объектах переписи;</a:t>
            </a:r>
          </a:p>
          <a:p>
            <a:pPr marL="342900" indent="-342900" algn="l">
              <a:buFont typeface="+mj-lt"/>
              <a:buAutoNum type="arabicPeriod"/>
            </a:pPr>
            <a:r>
              <a:rPr lang="ru-RU" b="1" dirty="0" smtClean="0"/>
              <a:t>числа </a:t>
            </a:r>
            <a:r>
              <a:rPr lang="ru-RU" b="1" dirty="0"/>
              <a:t>объектов переписи различных категорий сельскохозяйственных производителей;</a:t>
            </a:r>
          </a:p>
          <a:p>
            <a:pPr marL="342900" indent="-342900" algn="l">
              <a:buFont typeface="+mj-lt"/>
              <a:buAutoNum type="arabicPeriod"/>
            </a:pPr>
            <a:r>
              <a:rPr lang="ru-RU" b="1" dirty="0" smtClean="0"/>
              <a:t>схематических </a:t>
            </a:r>
            <a:r>
              <a:rPr lang="ru-RU" b="1" dirty="0"/>
              <a:t>планов.</a:t>
            </a:r>
          </a:p>
          <a:p>
            <a:endParaRPr lang="ru-RU" b="1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0727" y="5229200"/>
            <a:ext cx="953273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2810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60648"/>
            <a:ext cx="8568952" cy="5865515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целом по Российской Федерации определены следующие средние нормы нагрузки для  лиц, осуществляющих сбор сведений об объектах переписи:</a:t>
            </a:r>
          </a:p>
          <a:p>
            <a:pPr marL="0" indent="0">
              <a:buNone/>
            </a:pPr>
            <a:r>
              <a:rPr lang="ru-RU" sz="2000" b="1" dirty="0"/>
              <a:t>на инструкторов </a:t>
            </a:r>
            <a:r>
              <a:rPr lang="ru-RU" sz="2000" dirty="0"/>
              <a:t>- 6 счетных участков</a:t>
            </a:r>
            <a:r>
              <a:rPr lang="ru-RU" sz="2000" dirty="0" smtClean="0"/>
              <a:t>;</a:t>
            </a:r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r>
              <a:rPr lang="ru-RU" sz="2000" b="1" dirty="0"/>
              <a:t>на переписчиков</a:t>
            </a:r>
            <a:r>
              <a:rPr lang="ru-RU" sz="2000" b="1" dirty="0" smtClean="0"/>
              <a:t>:</a:t>
            </a:r>
          </a:p>
          <a:p>
            <a:pPr algn="just">
              <a:buFont typeface="Wingdings" pitchFamily="2" charset="2"/>
              <a:buChar char="v"/>
            </a:pPr>
            <a:r>
              <a:rPr lang="ru-RU" sz="2000" b="1" dirty="0" smtClean="0"/>
              <a:t>460</a:t>
            </a:r>
            <a:r>
              <a:rPr lang="ru-RU" sz="2000" dirty="0" smtClean="0"/>
              <a:t> </a:t>
            </a:r>
            <a:r>
              <a:rPr lang="ru-RU" sz="2000" dirty="0"/>
              <a:t>объектов для личных подсобных и других индивидуальных хозяйств граждан, крестьянских (фермерских) хозяйств и индивидуальных предпринимателей за период </a:t>
            </a:r>
            <a:r>
              <a:rPr lang="ru-RU" sz="2000" dirty="0" smtClean="0"/>
              <a:t>переписи;</a:t>
            </a:r>
          </a:p>
          <a:p>
            <a:pPr algn="just">
              <a:buFont typeface="Wingdings" pitchFamily="2" charset="2"/>
              <a:buChar char="v"/>
            </a:pPr>
            <a:r>
              <a:rPr lang="ru-RU" sz="2000" b="1" dirty="0" smtClean="0"/>
              <a:t>644</a:t>
            </a:r>
            <a:r>
              <a:rPr lang="ru-RU" sz="2000" dirty="0" smtClean="0"/>
              <a:t> </a:t>
            </a:r>
            <a:r>
              <a:rPr lang="ru-RU" sz="2000" dirty="0"/>
              <a:t>объекта (участка) для садоводческих, огороднических и дачных некоммерческих объединений граждан за период </a:t>
            </a:r>
            <a:r>
              <a:rPr lang="ru-RU" sz="2000" dirty="0" smtClean="0"/>
              <a:t>переписи;</a:t>
            </a:r>
          </a:p>
          <a:p>
            <a:pPr marL="0" indent="0" algn="just">
              <a:buNone/>
            </a:pPr>
            <a:endParaRPr lang="ru-RU" sz="2000" dirty="0" smtClean="0"/>
          </a:p>
          <a:p>
            <a:pPr marL="0" indent="0" algn="just">
              <a:buNone/>
            </a:pPr>
            <a:r>
              <a:rPr lang="ru-RU" sz="2000" dirty="0" smtClean="0"/>
              <a:t> </a:t>
            </a:r>
            <a:r>
              <a:rPr lang="ru-RU" sz="2000" b="1" i="1" dirty="0" smtClean="0"/>
              <a:t>Количество </a:t>
            </a:r>
            <a:r>
              <a:rPr lang="ru-RU" sz="2000" b="1" i="1" dirty="0"/>
              <a:t>счетных и  инструкторских определяется следующим образом: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000" dirty="0" smtClean="0"/>
              <a:t>количество  </a:t>
            </a:r>
            <a:r>
              <a:rPr lang="ru-RU" sz="2000" dirty="0"/>
              <a:t>счетных участков равно частному от деления     (с округлением до целого числа) числа объектов переписи соответствующих категорий хозяйств на  среднюю норму нагрузки на переписчика за период переписи;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000" dirty="0" smtClean="0"/>
              <a:t>количество </a:t>
            </a:r>
            <a:r>
              <a:rPr lang="ru-RU" sz="2000" dirty="0"/>
              <a:t>инструкторских участков равно частному от деления (</a:t>
            </a:r>
            <a:r>
              <a:rPr lang="ru-RU" sz="2000" dirty="0" smtClean="0"/>
              <a:t>с округлением </a:t>
            </a:r>
            <a:r>
              <a:rPr lang="ru-RU" sz="2000" dirty="0"/>
              <a:t>до целого числа) количества счетных участков на   </a:t>
            </a:r>
            <a:r>
              <a:rPr lang="ru-RU" sz="2000" dirty="0" smtClean="0"/>
              <a:t>среднюю норму </a:t>
            </a:r>
            <a:r>
              <a:rPr lang="ru-RU" sz="2000" dirty="0"/>
              <a:t>нагрузки на инструктора за период переписи.</a:t>
            </a:r>
          </a:p>
          <a:p>
            <a:pPr marL="0" indent="0">
              <a:buNone/>
            </a:pPr>
            <a:endParaRPr lang="ru-RU" sz="20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733256"/>
            <a:ext cx="953273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 descr="D:\Новая папка\IMG_031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908720"/>
            <a:ext cx="1584176" cy="10801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D:\Новая папка\IMG_031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852936"/>
            <a:ext cx="1654993" cy="7920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0031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8760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ru-RU" sz="2400" dirty="0"/>
              <a:t>Росстат утвердил письмом №KK-12-4/5800-ТО Контрольное число переписных и счетных участков – по области 580- счетных, 97- инструкторских участков.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412776"/>
            <a:ext cx="8568952" cy="471338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800" dirty="0" smtClean="0"/>
              <a:t>При </a:t>
            </a:r>
            <a:r>
              <a:rPr lang="ru-RU" sz="1800" dirty="0"/>
              <a:t>проведении </a:t>
            </a:r>
            <a:r>
              <a:rPr lang="ru-RU" sz="1800" dirty="0" smtClean="0"/>
              <a:t>переписного районирования </a:t>
            </a:r>
            <a:r>
              <a:rPr lang="ru-RU" sz="1800" dirty="0"/>
              <a:t>необходимо подходить  </a:t>
            </a:r>
            <a:r>
              <a:rPr lang="ru-RU" sz="1800" dirty="0" smtClean="0"/>
              <a:t>к распределению </a:t>
            </a:r>
            <a:r>
              <a:rPr lang="ru-RU" sz="1800" dirty="0"/>
              <a:t>объектов на счетные </a:t>
            </a:r>
            <a:r>
              <a:rPr lang="ru-RU" sz="1800" dirty="0" smtClean="0"/>
              <a:t>участки </a:t>
            </a:r>
            <a:r>
              <a:rPr lang="ru-RU" sz="1800" dirty="0"/>
              <a:t>грамотно, чтобы нагрузка на переписчика была дифференцированная, с учетом средних норм нагрузки</a:t>
            </a:r>
            <a:r>
              <a:rPr lang="ru-RU" sz="1800" dirty="0" smtClean="0"/>
              <a:t>.</a:t>
            </a:r>
          </a:p>
          <a:p>
            <a:pPr marL="0" indent="0" algn="just">
              <a:buNone/>
            </a:pPr>
            <a:r>
              <a:rPr lang="ru-RU" sz="1800" dirty="0" smtClean="0"/>
              <a:t>Все </a:t>
            </a:r>
            <a:r>
              <a:rPr lang="ru-RU" sz="1800"/>
              <a:t>процентные </a:t>
            </a:r>
            <a:r>
              <a:rPr lang="ru-RU" sz="1800" smtClean="0"/>
              <a:t>отклонения </a:t>
            </a:r>
            <a:r>
              <a:rPr lang="ru-RU" sz="1800" dirty="0"/>
              <a:t>от 100% необходимо объяснить. </a:t>
            </a:r>
            <a:endParaRPr lang="ru-RU" sz="1800" dirty="0" smtClean="0"/>
          </a:p>
          <a:p>
            <a:pPr marL="0" indent="0" algn="just">
              <a:buNone/>
            </a:pPr>
            <a:r>
              <a:rPr lang="ru-RU" sz="1800" dirty="0" smtClean="0"/>
              <a:t>Также </a:t>
            </a:r>
            <a:r>
              <a:rPr lang="ru-RU" sz="1800" dirty="0"/>
              <a:t>еще раз необходимо пересмотреть нагрузку на каждого переписчика и  если есть возможность перебросить объекты, то лучше сразу все откорректировать для удобства переписчика.</a:t>
            </a:r>
          </a:p>
          <a:p>
            <a:pPr marL="0" indent="0" algn="ctr">
              <a:buNone/>
            </a:pPr>
            <a:r>
              <a:rPr lang="ru-RU" sz="1800" dirty="0"/>
              <a:t> Срок завершения  корректировки списков объектов переписи, в частности список №1,2,5 и переписного районирования </a:t>
            </a:r>
            <a:r>
              <a:rPr lang="ru-RU" sz="1800" u="sng" dirty="0"/>
              <a:t>до 15 апреля 2016 года</a:t>
            </a:r>
            <a:r>
              <a:rPr lang="ru-RU" sz="1800" b="1" dirty="0"/>
              <a:t>.</a:t>
            </a:r>
          </a:p>
          <a:p>
            <a:pPr marL="0" indent="0" algn="ctr">
              <a:buNone/>
            </a:pP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77072"/>
            <a:ext cx="953273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916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1251520"/>
            <a:ext cx="8435280" cy="3384376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</a:pPr>
            <a:r>
              <a:rPr lang="ru-RU" sz="2000" dirty="0" smtClean="0">
                <a:solidFill>
                  <a:srgbClr val="7030A0"/>
                </a:solidFill>
              </a:rPr>
              <a:t>          Федеральным </a:t>
            </a:r>
            <a:r>
              <a:rPr lang="ru-RU" sz="2000" dirty="0">
                <a:solidFill>
                  <a:srgbClr val="7030A0"/>
                </a:solidFill>
              </a:rPr>
              <a:t>законом «О Всероссийской сельскохозяйственной переписи» 108-ФЗ от 21.07.2005г. органам исполнительной власти субъектов Российской Федерации передано осуществление следующих полномочий Российской Федерации по подготовке и проведению сельскохозяйственной переписи: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42710" y="2273964"/>
            <a:ext cx="8503920" cy="3924436"/>
          </a:xfrm>
        </p:spPr>
        <p:txBody>
          <a:bodyPr>
            <a:normAutofit fontScale="92500" lnSpcReduction="10000"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ru-RU" b="1" dirty="0" smtClean="0"/>
              <a:t>                Обеспечение </a:t>
            </a:r>
            <a:r>
              <a:rPr lang="ru-RU" b="1" dirty="0"/>
              <a:t>помещениями</a:t>
            </a:r>
            <a:r>
              <a:rPr lang="ru-RU" dirty="0"/>
              <a:t>, пригодными </a:t>
            </a:r>
            <a:r>
              <a:rPr lang="ru-RU" dirty="0" smtClean="0"/>
              <a:t>для </a:t>
            </a:r>
            <a:r>
              <a:rPr lang="ru-RU" dirty="0"/>
              <a:t>обучения и работы </a:t>
            </a:r>
            <a:r>
              <a:rPr lang="ru-RU" dirty="0" smtClean="0"/>
              <a:t>лиц, осуществляющих </a:t>
            </a:r>
            <a:r>
              <a:rPr lang="ru-RU" dirty="0"/>
              <a:t>сбор сведений об объектах сельскохозяйственной переписи, хранения переписных листов и иных документов сельскохозяйственной переписи;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b="1" dirty="0" smtClean="0"/>
              <a:t>предоставление </a:t>
            </a:r>
            <a:r>
              <a:rPr lang="ru-RU" b="1" dirty="0"/>
              <a:t>необходимой охраны </a:t>
            </a:r>
            <a:r>
              <a:rPr lang="ru-RU" b="1" dirty="0" smtClean="0"/>
              <a:t>помещений </a:t>
            </a:r>
          </a:p>
          <a:p>
            <a:pPr marL="0" indent="0" algn="just">
              <a:buNone/>
            </a:pPr>
            <a:r>
              <a:rPr lang="ru-RU" dirty="0" smtClean="0"/>
              <a:t> пригодных для обучения  и работы лиц, осуществляющих сбор сведений  об  объектах сельскохозяйственной  переписи,  хранения переписных листов  и  иных документов сельскохозяйственной переписи, а также  обеспечение </a:t>
            </a:r>
            <a:r>
              <a:rPr lang="ru-RU" b="1" dirty="0" smtClean="0"/>
              <a:t>транспортными средствами и услугами связи.</a:t>
            </a:r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2" y="0"/>
            <a:ext cx="953273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 descr="D:\Новая папка\IMG_03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3645024"/>
            <a:ext cx="1025278" cy="50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Новая папка\IMG_030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309" y="2060848"/>
            <a:ext cx="118368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D:\Новая папка\IMG_033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832326"/>
            <a:ext cx="1080120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D:\Новая папка\IMG_033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5435215"/>
            <a:ext cx="959768" cy="951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1536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Росстат разработал следующие приказы: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>
            <a:normAutofit/>
          </a:bodyPr>
          <a:lstStyle/>
          <a:p>
            <a:pPr algn="just">
              <a:buFont typeface="+mj-lt"/>
              <a:buAutoNum type="arabicPeriod"/>
            </a:pPr>
            <a:endParaRPr lang="ru-RU" sz="1800" dirty="0" smtClean="0"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solidFill>
                <a:srgbClr val="7030A0"/>
              </a:solidFill>
            </a:endParaRPr>
          </a:p>
          <a:p>
            <a:pPr algn="just">
              <a:buFont typeface="+mj-lt"/>
              <a:buAutoNum type="arabicPeriod"/>
            </a:pPr>
            <a:endParaRPr lang="ru-RU" sz="1800" dirty="0"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solidFill>
                <a:srgbClr val="7030A0"/>
              </a:solidFill>
            </a:endParaRPr>
          </a:p>
          <a:p>
            <a:pPr algn="just">
              <a:buFont typeface="+mj-lt"/>
              <a:buAutoNum type="arabicPeriod"/>
            </a:pPr>
            <a:r>
              <a:rPr lang="ru-RU" sz="1800" dirty="0" smtClean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rgbClr val="002060"/>
                </a:solidFill>
              </a:rPr>
              <a:t>«</a:t>
            </a:r>
            <a:r>
              <a:rPr lang="ru-RU" sz="1800" dirty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rgbClr val="002060"/>
                </a:solidFill>
              </a:rPr>
              <a:t>О мерах по реализации Правил предоставления субвенций из федерального бюджета бюджетам субъектов Российской Федерации на осуществление полномочий Российской Федерации по подготовке и проведению Всероссийской сельскохозяйственной переписи 2016 года, утвержденных постановлением Правительства Российской </a:t>
            </a:r>
            <a:r>
              <a:rPr lang="ru-RU" sz="1800" dirty="0" smtClean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rgbClr val="002060"/>
                </a:solidFill>
              </a:rPr>
              <a:t>Федерации </a:t>
            </a:r>
            <a:r>
              <a:rPr lang="ru-RU" sz="1800" dirty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rgbClr val="002060"/>
                </a:solidFill>
              </a:rPr>
              <a:t>от 25 июля 2015 г. № 763» от 26.08.2015 № </a:t>
            </a:r>
            <a:r>
              <a:rPr lang="ru-RU" sz="1800" dirty="0" smtClean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rgbClr val="002060"/>
                </a:solidFill>
              </a:rPr>
              <a:t>391. </a:t>
            </a:r>
          </a:p>
          <a:p>
            <a:pPr algn="just">
              <a:buFont typeface="+mj-lt"/>
              <a:buAutoNum type="arabicPeriod"/>
            </a:pPr>
            <a:endParaRPr lang="ru-RU" sz="1800" dirty="0" smtClean="0"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solidFill>
                <a:srgbClr val="002060"/>
              </a:solidFill>
            </a:endParaRPr>
          </a:p>
          <a:p>
            <a:pPr algn="just">
              <a:buFont typeface="+mj-lt"/>
              <a:buAutoNum type="arabicPeriod"/>
            </a:pPr>
            <a:r>
              <a:rPr lang="ru-RU" sz="1800" dirty="0" smtClean="0">
                <a:solidFill>
                  <a:srgbClr val="0070C0"/>
                </a:solidFill>
              </a:rPr>
              <a:t>«</a:t>
            </a:r>
            <a:r>
              <a:rPr lang="ru-RU" sz="1800" dirty="0">
                <a:solidFill>
                  <a:srgbClr val="0070C0"/>
                </a:solidFill>
              </a:rPr>
              <a:t>Об определении нормативов для определения общего размера субвенций, предоставляемых из федерального бюджета бюджетам субъектов Российской Федерации на осуществление полномочий Российской Федерации по подготовке и проведению Всероссийской сельскохозяйственной переписи 2016 года</a:t>
            </a:r>
            <a:r>
              <a:rPr lang="ru-RU" sz="1800" dirty="0" smtClean="0">
                <a:solidFill>
                  <a:srgbClr val="0070C0"/>
                </a:solidFill>
              </a:rPr>
              <a:t>»  </a:t>
            </a:r>
            <a:r>
              <a:rPr lang="ru-RU" sz="1800" dirty="0">
                <a:solidFill>
                  <a:srgbClr val="0070C0"/>
                </a:solidFill>
              </a:rPr>
              <a:t>от 28.08.2015 № </a:t>
            </a:r>
            <a:r>
              <a:rPr lang="ru-RU" sz="1800" dirty="0" smtClean="0">
                <a:solidFill>
                  <a:srgbClr val="0070C0"/>
                </a:solidFill>
              </a:rPr>
              <a:t>396. </a:t>
            </a:r>
            <a:endParaRPr lang="ru-RU" sz="1800" dirty="0">
              <a:solidFill>
                <a:srgbClr val="0070C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05264"/>
            <a:ext cx="953273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/>
          <p:cNvPicPr/>
          <p:nvPr/>
        </p:nvPicPr>
        <p:blipFill rotWithShape="1">
          <a:blip r:embed="rId3"/>
          <a:srcRect l="33025" t="23448" r="28338" b="56312"/>
          <a:stretch/>
        </p:blipFill>
        <p:spPr bwMode="auto">
          <a:xfrm>
            <a:off x="3419872" y="1425005"/>
            <a:ext cx="2088232" cy="7920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76819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340967"/>
            <a:ext cx="7772400" cy="1224136"/>
          </a:xfrm>
        </p:spPr>
        <p:txBody>
          <a:bodyPr/>
          <a:lstStyle/>
          <a:p>
            <a:r>
              <a:rPr lang="ru-RU" sz="2000" dirty="0">
                <a:solidFill>
                  <a:schemeClr val="tx1"/>
                </a:solidFill>
              </a:rPr>
              <a:t>Подписан закон Владимирской области № 155-ОЗ от 12.11.2015г. </a:t>
            </a:r>
            <a:r>
              <a:rPr lang="ru-RU" sz="2000" dirty="0" smtClean="0">
                <a:solidFill>
                  <a:schemeClr val="tx1"/>
                </a:solidFill>
              </a:rPr>
              <a:t>                                           «</a:t>
            </a:r>
            <a:r>
              <a:rPr lang="ru-RU" sz="2000" dirty="0">
                <a:solidFill>
                  <a:schemeClr val="tx1"/>
                </a:solidFill>
              </a:rPr>
              <a:t>О наделении органов местного самоуправления муниципальных образований Владимирской области отдельными государственными полномочиями по подготовке и проведению Всероссийской сельскохозяйственной </a:t>
            </a:r>
            <a:r>
              <a:rPr lang="ru-RU" sz="2000" dirty="0" smtClean="0">
                <a:solidFill>
                  <a:schemeClr val="tx1"/>
                </a:solidFill>
              </a:rPr>
              <a:t>переписи»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type="body" idx="1"/>
          </p:nvPr>
        </p:nvSpPr>
        <p:spPr>
          <a:xfrm>
            <a:off x="539552" y="2204864"/>
            <a:ext cx="7992888" cy="4104456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ru-RU" u="sng" dirty="0" smtClean="0"/>
              <a:t>Будет </a:t>
            </a:r>
            <a:r>
              <a:rPr lang="ru-RU" u="sng" dirty="0"/>
              <a:t>принято</a:t>
            </a:r>
            <a:r>
              <a:rPr lang="ru-RU" dirty="0"/>
              <a:t> </a:t>
            </a:r>
            <a:r>
              <a:rPr lang="ru-RU" dirty="0" smtClean="0"/>
              <a:t>Постановление администрации Владимирской области  </a:t>
            </a:r>
            <a:r>
              <a:rPr lang="ru-RU" dirty="0"/>
              <a:t>«О порядке предоставления субвенций органам  местного самоуправления, которым переданы полномочия по проведению Всероссийской сельскохозяйственной переписи 2016 года».  Данным  Постановлением планируется определить уполномоченный орган – Департамент сельского хозяйства и продовольствия администрации Владимирской области</a:t>
            </a:r>
            <a:r>
              <a:rPr lang="ru-RU" dirty="0" smtClean="0"/>
              <a:t>. </a:t>
            </a:r>
          </a:p>
          <a:p>
            <a:pPr marL="0" indent="0" algn="just">
              <a:buNone/>
            </a:pPr>
            <a:r>
              <a:rPr lang="ru-RU" dirty="0" smtClean="0"/>
              <a:t>Органы </a:t>
            </a:r>
            <a:r>
              <a:rPr lang="ru-RU" dirty="0"/>
              <a:t>местного самоуправления с  вопросами касающихся денежных средств направляйте в Департамент сельского хозяйства и продовольствия администрации Владимирской области – отдел бюджетного финансирования  </a:t>
            </a:r>
            <a:r>
              <a:rPr lang="ru-RU" dirty="0" smtClean="0"/>
              <a:t>             начальник </a:t>
            </a:r>
            <a:r>
              <a:rPr lang="ru-RU" dirty="0"/>
              <a:t>отдела – </a:t>
            </a:r>
            <a:r>
              <a:rPr lang="ru-RU" i="1" u="sng" dirty="0"/>
              <a:t>Кузьмина Елена Николаевна</a:t>
            </a:r>
            <a:r>
              <a:rPr lang="ru-RU" dirty="0"/>
              <a:t> </a:t>
            </a:r>
            <a:r>
              <a:rPr lang="ru-RU"/>
              <a:t>– </a:t>
            </a:r>
            <a:r>
              <a:rPr lang="ru-RU" smtClean="0"/>
              <a:t>       </a:t>
            </a:r>
            <a:r>
              <a:rPr lang="ru-RU" dirty="0" smtClean="0"/>
              <a:t>тел</a:t>
            </a:r>
            <a:r>
              <a:rPr lang="ru-RU" dirty="0"/>
              <a:t>. 33-07-84.</a:t>
            </a:r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931"/>
            <a:ext cx="953273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1247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16632"/>
            <a:ext cx="6799656" cy="1512168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ru-RU" dirty="0"/>
              <a:t/>
            </a:r>
            <a:br>
              <a:rPr lang="ru-RU" dirty="0"/>
            </a:br>
            <a:r>
              <a:rPr lang="ru-RU" sz="1800" cap="none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Правила</a:t>
            </a:r>
            <a:br>
              <a:rPr lang="ru-RU" sz="1800" cap="none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1800" cap="none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предоставления субвенций из федерального бюджета </a:t>
            </a:r>
            <a:r>
              <a:rPr lang="ru-RU" sz="1800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бюджетам субъектов </a:t>
            </a:r>
            <a:r>
              <a:rPr lang="ru-RU" sz="1800" cap="none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Российской Федерации на осуществление полномочий</a:t>
            </a:r>
            <a:br>
              <a:rPr lang="ru-RU" sz="1800" cap="none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1800" cap="none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Российской Федерации по подготовке и проведению</a:t>
            </a:r>
            <a:br>
              <a:rPr lang="ru-RU" sz="1800" cap="none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1800" cap="none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Всероссийской сельскохозяйственной переписи 2016 </a:t>
            </a:r>
            <a:r>
              <a:rPr lang="ru-RU" sz="1800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года</a:t>
            </a:r>
            <a:endParaRPr lang="ru-RU" sz="1800" cap="none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0" y="1700808"/>
            <a:ext cx="8229600" cy="4968552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sz="1400" dirty="0" smtClean="0">
                <a:solidFill>
                  <a:srgbClr val="7030A0"/>
                </a:solidFill>
              </a:rPr>
              <a:t>1.   Субвенции </a:t>
            </a:r>
            <a:r>
              <a:rPr lang="ru-RU" sz="1400" dirty="0">
                <a:solidFill>
                  <a:srgbClr val="7030A0"/>
                </a:solidFill>
              </a:rPr>
              <a:t>предоставляются в 2016 году в пределах лимитов бюджетных обязательств, утвержденных в установленном порядке Федеральной службе государственной статистики на обеспечение следующих полномочий Российской Федерации, переданных органам исполнительной власти субъектов Российской Федерации (далее - уполномоченные органы):</a:t>
            </a:r>
          </a:p>
          <a:p>
            <a:r>
              <a:rPr lang="ru-RU" sz="1400" dirty="0" smtClean="0"/>
              <a:t>обеспечение </a:t>
            </a:r>
            <a:r>
              <a:rPr lang="ru-RU" sz="1400" dirty="0"/>
              <a:t>помещениями, пригодными для обучения и работы лиц, осуществляющих сбор сведений об объектах переписи, хранения переписных листов и иных документов переписи;</a:t>
            </a:r>
          </a:p>
          <a:p>
            <a:pPr algn="just"/>
            <a:r>
              <a:rPr lang="ru-RU" sz="1400" dirty="0" smtClean="0"/>
              <a:t>осуществление </a:t>
            </a:r>
            <a:r>
              <a:rPr lang="ru-RU" sz="1400" dirty="0"/>
              <a:t>охраны указанных помещений, а также предоставление транспортных средств и оказание услуг связи.</a:t>
            </a:r>
          </a:p>
          <a:p>
            <a:pPr marL="0" indent="0" algn="just">
              <a:buNone/>
            </a:pPr>
            <a:r>
              <a:rPr lang="ru-RU" sz="1400" dirty="0" smtClean="0">
                <a:solidFill>
                  <a:schemeClr val="accent4">
                    <a:lumMod val="75000"/>
                  </a:schemeClr>
                </a:solidFill>
              </a:rPr>
              <a:t>2.   В </a:t>
            </a:r>
            <a:r>
              <a:rPr lang="ru-RU" sz="1400" dirty="0">
                <a:solidFill>
                  <a:schemeClr val="accent4">
                    <a:lumMod val="75000"/>
                  </a:schemeClr>
                </a:solidFill>
              </a:rPr>
              <a:t>целях определения размера субвенции и срока ее перечисления уполномоченные органы представляют в Федеральную службу государственной статистики </a:t>
            </a:r>
            <a:r>
              <a:rPr lang="ru-RU" sz="1400" b="1" u="sng" dirty="0">
                <a:solidFill>
                  <a:schemeClr val="accent4">
                    <a:lumMod val="75000"/>
                  </a:schemeClr>
                </a:solidFill>
              </a:rPr>
              <a:t>заявки</a:t>
            </a:r>
            <a:r>
              <a:rPr lang="ru-RU" sz="1400" dirty="0">
                <a:solidFill>
                  <a:schemeClr val="accent4">
                    <a:lumMod val="75000"/>
                  </a:schemeClr>
                </a:solidFill>
              </a:rPr>
              <a:t> о перечислении субвенций по форме и в срок, которые установлены Федеральной службой государственной статистики</a:t>
            </a:r>
            <a:r>
              <a:rPr lang="ru-RU" sz="1400" dirty="0" smtClean="0">
                <a:solidFill>
                  <a:schemeClr val="accent4">
                    <a:lumMod val="75000"/>
                  </a:schemeClr>
                </a:solidFill>
              </a:rPr>
              <a:t>.</a:t>
            </a:r>
          </a:p>
          <a:p>
            <a:pPr marL="0" indent="0" algn="just">
              <a:buNone/>
            </a:pPr>
            <a:r>
              <a:rPr lang="ru-RU" sz="1400" dirty="0">
                <a:solidFill>
                  <a:srgbClr val="7030A0"/>
                </a:solidFill>
              </a:rPr>
              <a:t>3. </a:t>
            </a:r>
            <a:r>
              <a:rPr lang="ru-RU" sz="1400" dirty="0" smtClean="0">
                <a:solidFill>
                  <a:srgbClr val="7030A0"/>
                </a:solidFill>
              </a:rPr>
              <a:t>  Перечисление </a:t>
            </a:r>
            <a:r>
              <a:rPr lang="ru-RU" sz="1400" dirty="0">
                <a:solidFill>
                  <a:srgbClr val="7030A0"/>
                </a:solidFill>
              </a:rPr>
              <a:t>субвенций из федерального бюджета бюджетам субъектов Российской Федерации осуществляется в установленном порядке в соответствии с представленными уполномоченными органами в Федеральную службу государственной статистики </a:t>
            </a:r>
            <a:r>
              <a:rPr lang="ru-RU" sz="1400" b="1" u="sng" dirty="0">
                <a:solidFill>
                  <a:srgbClr val="7030A0"/>
                </a:solidFill>
              </a:rPr>
              <a:t>отчетами</a:t>
            </a:r>
            <a:r>
              <a:rPr lang="ru-RU" sz="1400" dirty="0">
                <a:solidFill>
                  <a:srgbClr val="7030A0"/>
                </a:solidFill>
              </a:rPr>
              <a:t> об осуществлении полномочий Российской Федерации по подготовке и проведению переписи на счета, открытые в территориальных органах Федерального казначейства для учета поступлений и их распределения между бюджетами бюджетной системы Российской Федерации, для последующего перечисления в установленном порядке в бюджеты субъектов Российской Федерации.</a:t>
            </a:r>
          </a:p>
          <a:p>
            <a:pPr marL="0" indent="0" algn="ctr">
              <a:buNone/>
            </a:pP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Форма отчета и заявки утверждены приказом Росстата 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                   от 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26.08.2015 № 391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3273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6330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3610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2800" dirty="0">
                <a:solidFill>
                  <a:srgbClr val="00B050"/>
                </a:solidFill>
              </a:rPr>
              <a:t>Заявка предоставляется </a:t>
            </a:r>
            <a:r>
              <a:rPr lang="ru-RU" sz="2800" dirty="0" smtClean="0">
                <a:solidFill>
                  <a:srgbClr val="00B050"/>
                </a:solidFill>
              </a:rPr>
              <a:t>уполномоченным органом один </a:t>
            </a:r>
            <a:r>
              <a:rPr lang="ru-RU" sz="2800" dirty="0">
                <a:solidFill>
                  <a:srgbClr val="00B050"/>
                </a:solidFill>
              </a:rPr>
              <a:t>раз не </a:t>
            </a:r>
            <a:r>
              <a:rPr lang="ru-RU" sz="2800" dirty="0" smtClean="0">
                <a:solidFill>
                  <a:srgbClr val="00B050"/>
                </a:solidFill>
              </a:rPr>
              <a:t>позднее  </a:t>
            </a:r>
            <a:r>
              <a:rPr lang="ru-RU" sz="2800" dirty="0">
                <a:solidFill>
                  <a:srgbClr val="00B050"/>
                </a:solidFill>
              </a:rPr>
              <a:t>30 апреля 2016 года.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681" y="1124744"/>
            <a:ext cx="8195783" cy="5256584"/>
          </a:xfrm>
        </p:spPr>
      </p:pic>
    </p:spTree>
    <p:extLst>
      <p:ext uri="{BB962C8B-B14F-4D97-AF65-F5344CB8AC3E}">
        <p14:creationId xmlns:p14="http://schemas.microsoft.com/office/powerpoint/2010/main" val="3454052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2400" dirty="0"/>
              <a:t>Отчет предоставляется </a:t>
            </a:r>
            <a:r>
              <a:rPr lang="ru-RU" sz="2400" dirty="0" smtClean="0"/>
              <a:t>уполномоченным органом ежеквартально </a:t>
            </a:r>
            <a:r>
              <a:rPr lang="ru-RU" sz="2400" dirty="0"/>
              <a:t>не позднее </a:t>
            </a:r>
            <a:r>
              <a:rPr lang="ru-RU" sz="2400" dirty="0" smtClean="0"/>
              <a:t>10 </a:t>
            </a:r>
            <a:r>
              <a:rPr lang="ru-RU" sz="2400" dirty="0"/>
              <a:t>рабочих дней после завершения отчётного периода начиная </a:t>
            </a:r>
            <a:r>
              <a:rPr lang="ru-RU" sz="2400" dirty="0" smtClean="0"/>
              <a:t> с </a:t>
            </a:r>
            <a:r>
              <a:rPr lang="ru-RU" sz="2400" dirty="0"/>
              <a:t>1 января 2016г.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268760"/>
            <a:ext cx="8640960" cy="5112568"/>
          </a:xfrm>
        </p:spPr>
      </p:pic>
    </p:spTree>
    <p:extLst>
      <p:ext uri="{BB962C8B-B14F-4D97-AF65-F5344CB8AC3E}">
        <p14:creationId xmlns:p14="http://schemas.microsoft.com/office/powerpoint/2010/main" val="1955086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296144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ru-RU" sz="2000" dirty="0"/>
              <a:t>Приказом Росстата от 26.08.2015 № 391 определен </a:t>
            </a:r>
            <a:r>
              <a:rPr lang="ru-RU" sz="2000" dirty="0" smtClean="0"/>
              <a:t>ПОРЯДОК </a:t>
            </a:r>
            <a:r>
              <a:rPr lang="ru-RU" sz="2000" dirty="0"/>
              <a:t>предоставления отчета об осуществлении  </a:t>
            </a:r>
            <a:r>
              <a:rPr lang="ru-RU" sz="2000" dirty="0" smtClean="0"/>
              <a:t>полномочий Российской 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Федерации по подготовке и проведению Всероссийской сельскохозяйственной переписи 2016 </a:t>
            </a:r>
            <a:r>
              <a:rPr lang="ru-RU" sz="2000" dirty="0" smtClean="0"/>
              <a:t>года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968552"/>
          </a:xfrm>
        </p:spPr>
        <p:txBody>
          <a:bodyPr>
            <a:normAutofit fontScale="92500" lnSpcReduction="20000"/>
          </a:bodyPr>
          <a:lstStyle/>
          <a:p>
            <a:pPr algn="just">
              <a:buAutoNum type="arabicPeriod"/>
            </a:pPr>
            <a:r>
              <a:rPr lang="ru-RU" sz="1500" dirty="0" smtClean="0"/>
              <a:t>Перечисление </a:t>
            </a:r>
            <a:r>
              <a:rPr lang="ru-RU" sz="1500" dirty="0"/>
              <a:t>субвенций из федерального бюджета бюджетам субъектов Российской Федерации на осуществление полномочий Российской Федерации по подготовке и проведению Всероссийской сельскохозяйственной переписи 2016 года (далее – перепись) осуществляется в установленном порядке в соответствии с представленными органами исполнительной власти субъектов Российской Федерации, которым переданы полномочия Российской Федерации по осуществлению полномочий Российской Федерации по подготовке и проведению переписи (далее - уполномоченные органы субъектов Российской Федерации) в Федеральную службу государственной статистики отчётами об осуществлении полномочий Российской Федерации по подготовке и проведению переписи (далее – отчёт об осуществлении полномочий) на счета, открытые в территориальных органах Федерального казначейства для учёта поступлений и их распределения между бюджетами бюджетной системы Российской Федерации, для последующего перечисления в бюджеты субъектов Российской Федерации</a:t>
            </a:r>
            <a:r>
              <a:rPr lang="ru-RU" sz="1500" dirty="0" smtClean="0"/>
              <a:t>.</a:t>
            </a:r>
          </a:p>
          <a:p>
            <a:pPr algn="just">
              <a:buAutoNum type="arabicPeriod"/>
            </a:pPr>
            <a:endParaRPr lang="ru-RU" sz="1500" dirty="0" smtClean="0"/>
          </a:p>
          <a:p>
            <a:pPr>
              <a:buAutoNum type="arabicPeriod"/>
            </a:pPr>
            <a:r>
              <a:rPr lang="ru-RU" sz="1500" dirty="0"/>
              <a:t>Отчёт об осуществлении полномочий за отчётный период заполняется по форме, утвержденной настоящим приказом, по всем предоставляемым помещениям по каждому муниципальному району, городскому округу</a:t>
            </a:r>
            <a:r>
              <a:rPr lang="ru-RU" sz="1500" dirty="0" smtClean="0"/>
              <a:t>:</a:t>
            </a:r>
          </a:p>
          <a:p>
            <a:pPr>
              <a:buFont typeface="Courier New" pitchFamily="49" charset="0"/>
              <a:buChar char="o"/>
            </a:pPr>
            <a:r>
              <a:rPr lang="ru-RU" sz="1500" dirty="0"/>
              <a:t>в графе 2 отражается адрес предоставляемого помещения;</a:t>
            </a:r>
          </a:p>
          <a:p>
            <a:pPr>
              <a:buFont typeface="Courier New" pitchFamily="49" charset="0"/>
              <a:buChar char="o"/>
            </a:pPr>
            <a:r>
              <a:rPr lang="ru-RU" sz="1500" dirty="0"/>
              <a:t>в графе 3 отражается полезная площадь предоставляемого помещения;</a:t>
            </a:r>
          </a:p>
          <a:p>
            <a:pPr>
              <a:buFont typeface="Courier New" pitchFamily="49" charset="0"/>
              <a:buChar char="o"/>
            </a:pPr>
            <a:r>
              <a:rPr lang="ru-RU" sz="1500" dirty="0"/>
              <a:t>в графе 4 отражается срок аренды помещения *;</a:t>
            </a:r>
          </a:p>
          <a:p>
            <a:pPr>
              <a:buFont typeface="Courier New" pitchFamily="49" charset="0"/>
              <a:buChar char="o"/>
            </a:pPr>
            <a:r>
              <a:rPr lang="ru-RU" sz="1500" dirty="0"/>
              <a:t>в графе 5 отражается период охраны помещения *;</a:t>
            </a:r>
          </a:p>
          <a:p>
            <a:pPr>
              <a:buFont typeface="Courier New" pitchFamily="49" charset="0"/>
              <a:buChar char="o"/>
            </a:pPr>
            <a:r>
              <a:rPr lang="ru-RU" sz="1500" dirty="0"/>
              <a:t>в графе 6 отражается срок предоставления транспортных средств;</a:t>
            </a:r>
          </a:p>
          <a:p>
            <a:pPr>
              <a:buFont typeface="Courier New" pitchFamily="49" charset="0"/>
              <a:buChar char="o"/>
            </a:pPr>
            <a:r>
              <a:rPr lang="ru-RU" sz="1500" dirty="0"/>
              <a:t>в графе 7 отражается срок обеспечения услуг связи.</a:t>
            </a:r>
          </a:p>
          <a:p>
            <a:pPr>
              <a:buAutoNum type="arabicPeriod"/>
            </a:pPr>
            <a:endParaRPr lang="ru-RU" sz="15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0727" y="5902010"/>
            <a:ext cx="953273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6937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706835" y="188640"/>
            <a:ext cx="8229600" cy="5937523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dirty="0">
                <a:solidFill>
                  <a:srgbClr val="7030A0"/>
                </a:solidFill>
              </a:rPr>
              <a:t>В соответствии с Федеральным законом </a:t>
            </a:r>
            <a:r>
              <a:rPr lang="ru-RU" sz="2800" dirty="0" smtClean="0">
                <a:solidFill>
                  <a:srgbClr val="7030A0"/>
                </a:solidFill>
              </a:rPr>
              <a:t>                     «</a:t>
            </a:r>
            <a:r>
              <a:rPr lang="ru-RU" sz="2800" dirty="0">
                <a:solidFill>
                  <a:srgbClr val="7030A0"/>
                </a:solidFill>
              </a:rPr>
              <a:t>О Всероссийской сельскохозяйственной переписи»   </a:t>
            </a:r>
            <a:endParaRPr lang="ru-RU" sz="2800" dirty="0" smtClean="0">
              <a:solidFill>
                <a:srgbClr val="7030A0"/>
              </a:solidFill>
            </a:endParaRPr>
          </a:p>
          <a:p>
            <a:pPr marL="0" indent="0" algn="ctr">
              <a:buNone/>
            </a:pPr>
            <a:r>
              <a:rPr lang="ru-RU" sz="2800" b="1" dirty="0" smtClean="0">
                <a:solidFill>
                  <a:srgbClr val="92D050"/>
                </a:solidFill>
              </a:rPr>
              <a:t>объектами  </a:t>
            </a:r>
            <a:r>
              <a:rPr lang="ru-RU" sz="2800" b="1" dirty="0">
                <a:solidFill>
                  <a:srgbClr val="92D050"/>
                </a:solidFill>
              </a:rPr>
              <a:t>сельскохозяйственной </a:t>
            </a:r>
            <a:r>
              <a:rPr lang="ru-RU" sz="2800" b="1" dirty="0" smtClean="0">
                <a:solidFill>
                  <a:srgbClr val="92D050"/>
                </a:solidFill>
              </a:rPr>
              <a:t>переписи</a:t>
            </a:r>
            <a:endParaRPr lang="ru-RU" dirty="0">
              <a:solidFill>
                <a:srgbClr val="92D05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1" y="0"/>
            <a:ext cx="1403647" cy="1340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86000" y="1997839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ru-RU" dirty="0">
                <a:solidFill>
                  <a:srgbClr val="0070C0"/>
                </a:solidFill>
                <a:latin typeface="Century Gothic"/>
              </a:rPr>
              <a:t>определены юридические и физические лица, которые являются собственниками, пользователями, владельцами или арендаторами земельных участков, предназначенных или используемых для производства сельскохозяйственной продукции, либо имеют сельскохозяйственных животных.</a:t>
            </a:r>
          </a:p>
        </p:txBody>
      </p:sp>
      <p:pic>
        <p:nvPicPr>
          <p:cNvPr id="2050" name="Picture 2" descr="D:\Новая папка\IMG_030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2049364"/>
            <a:ext cx="1601924" cy="13198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Новая папка\IMG_031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109193"/>
            <a:ext cx="1800200" cy="1247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Новая папка\IMG_083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509120"/>
            <a:ext cx="2952328" cy="23139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D:\Новая папка\IMG_031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79519"/>
            <a:ext cx="2050132" cy="17731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4269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4705" y="182590"/>
            <a:ext cx="8229600" cy="6192688"/>
          </a:xfrm>
        </p:spPr>
        <p:txBody>
          <a:bodyPr>
            <a:normAutofit lnSpcReduction="10000"/>
          </a:bodyPr>
          <a:lstStyle/>
          <a:p>
            <a:pPr algn="just">
              <a:buFont typeface="+mj-lt"/>
              <a:buAutoNum type="arabicPeriod" startAt="3"/>
            </a:pPr>
            <a:r>
              <a:rPr lang="ru-RU" sz="1400" dirty="0"/>
              <a:t>Отчёт уполномоченного органа субъекта Российской Федерации об осуществлении полномочий Российской Федерации по подготовке и проведению переписи предоставляется за 2016 год ежеквартально уполномоченным органом субъекта Российской Федерации в Федеральную службу государственной статистики в срок не позднее 10 рабочих дней после завершения отчётного </a:t>
            </a:r>
            <a:r>
              <a:rPr lang="ru-RU" sz="1400" dirty="0" smtClean="0"/>
              <a:t>периода.</a:t>
            </a:r>
          </a:p>
          <a:p>
            <a:pPr algn="just">
              <a:buFont typeface="+mj-lt"/>
              <a:buAutoNum type="arabicPeriod" startAt="3"/>
            </a:pPr>
            <a:endParaRPr lang="ru-RU" sz="1400" dirty="0"/>
          </a:p>
          <a:p>
            <a:pPr algn="just">
              <a:buFont typeface="+mj-lt"/>
              <a:buAutoNum type="arabicPeriod" startAt="3"/>
            </a:pPr>
            <a:r>
              <a:rPr lang="ru-RU" sz="1400" dirty="0" smtClean="0"/>
              <a:t>Отчёт </a:t>
            </a:r>
            <a:r>
              <a:rPr lang="ru-RU" sz="1400" dirty="0"/>
              <a:t>об осуществлении полномочий подписывается должностным лицом, ответственным за составление отчёта, и утверждается руководителем уполномоченного органа субъекта Российской Федерации</a:t>
            </a:r>
            <a:r>
              <a:rPr lang="ru-RU" sz="1400" dirty="0" smtClean="0"/>
              <a:t>.</a:t>
            </a:r>
          </a:p>
          <a:p>
            <a:pPr algn="just">
              <a:buFont typeface="+mj-lt"/>
              <a:buAutoNum type="arabicPeriod" startAt="3"/>
            </a:pPr>
            <a:endParaRPr lang="ru-RU" sz="1400" dirty="0"/>
          </a:p>
          <a:p>
            <a:pPr>
              <a:buFont typeface="+mj-lt"/>
              <a:buAutoNum type="arabicPeriod" startAt="3"/>
            </a:pPr>
            <a:r>
              <a:rPr lang="ru-RU" sz="1400" dirty="0" smtClean="0"/>
              <a:t>Отчёт </a:t>
            </a:r>
            <a:r>
              <a:rPr lang="ru-RU" sz="1400" dirty="0"/>
              <a:t>об осуществлении полномочий согласовывается с руководителем территориального органа Федеральной службы государственной статистики соответствующего субъекта Российской Федерации (далее – ТОГС). </a:t>
            </a:r>
            <a:endParaRPr lang="ru-RU" sz="1400" dirty="0" smtClean="0"/>
          </a:p>
          <a:p>
            <a:pPr>
              <a:buFont typeface="+mj-lt"/>
              <a:buAutoNum type="arabicPeriod" startAt="3"/>
            </a:pPr>
            <a:endParaRPr lang="ru-RU" sz="1400" dirty="0"/>
          </a:p>
          <a:p>
            <a:pPr algn="just">
              <a:buFont typeface="+mj-lt"/>
              <a:buAutoNum type="arabicPeriod" startAt="3"/>
            </a:pPr>
            <a:r>
              <a:rPr lang="ru-RU" sz="1400" dirty="0" smtClean="0"/>
              <a:t>ТОГС </a:t>
            </a:r>
            <a:r>
              <a:rPr lang="ru-RU" sz="1400" dirty="0"/>
              <a:t>в срок не более 3 рабочих дней с момента получения отчёта уполномоченного органа субъекта Российской Федерации об осуществлении полномочий обеспечивает его проверку. </a:t>
            </a:r>
          </a:p>
          <a:p>
            <a:pPr marL="0" indent="0">
              <a:buNone/>
            </a:pPr>
            <a:endParaRPr lang="ru-RU" sz="1400" b="1" dirty="0" smtClean="0"/>
          </a:p>
          <a:p>
            <a:pPr marL="0" indent="0" algn="just">
              <a:buNone/>
            </a:pPr>
            <a:r>
              <a:rPr lang="ru-RU" sz="1600" b="1" i="1" dirty="0" smtClean="0"/>
              <a:t>          Каждый </a:t>
            </a:r>
            <a:r>
              <a:rPr lang="ru-RU" sz="1600" b="1" i="1" dirty="0"/>
              <a:t>орган местного самоуправления перед передачей отчета в уполномоченный орган согласовывает данные с представителями Владимирстата в районах. </a:t>
            </a:r>
            <a:r>
              <a:rPr lang="ru-RU" sz="1600" i="1" dirty="0"/>
              <a:t>Копия согласованного отчета направляется во Владимирстат в подгруппу по подготовке и проведению ВСХП</a:t>
            </a:r>
            <a:r>
              <a:rPr lang="ru-RU" sz="1600" i="1" dirty="0" smtClean="0"/>
              <a:t>.</a:t>
            </a:r>
          </a:p>
          <a:p>
            <a:r>
              <a:rPr lang="ru-RU" sz="1600" dirty="0"/>
              <a:t>Срок согласования заявки – до 20 апреля2016г.,</a:t>
            </a:r>
          </a:p>
          <a:p>
            <a:r>
              <a:rPr lang="ru-RU" sz="1600" dirty="0"/>
              <a:t>Срок согласования отчета – ежеквартально не позднее 5 числа месяца, следующего за отчетным кварталом.</a:t>
            </a:r>
          </a:p>
          <a:p>
            <a:pPr marL="0" indent="0" algn="just">
              <a:buNone/>
            </a:pPr>
            <a:endParaRPr lang="ru-RU" sz="1600" i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0727" y="5907226"/>
            <a:ext cx="953273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6240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ru-RU" sz="1800" dirty="0"/>
              <a:t>Методика  расчета нормативов для определения общего размера</a:t>
            </a:r>
            <a:br>
              <a:rPr lang="ru-RU" sz="1800" dirty="0"/>
            </a:br>
            <a:r>
              <a:rPr lang="ru-RU" sz="1800" dirty="0"/>
              <a:t>субвенций, предоставляемых из федерального бюджета бюджетам</a:t>
            </a:r>
            <a:br>
              <a:rPr lang="ru-RU" sz="1800" dirty="0"/>
            </a:br>
            <a:r>
              <a:rPr lang="ru-RU" sz="1800" dirty="0"/>
              <a:t>субъектов Российской Федерации на осуществление полномочий</a:t>
            </a:r>
            <a:br>
              <a:rPr lang="ru-RU" sz="1800" dirty="0"/>
            </a:br>
            <a:r>
              <a:rPr lang="ru-RU" sz="1800" dirty="0"/>
              <a:t>Российской федерации по подготовке и проведению</a:t>
            </a:r>
            <a:br>
              <a:rPr lang="ru-RU" sz="1800" dirty="0"/>
            </a:br>
            <a:r>
              <a:rPr lang="ru-RU" sz="1800" dirty="0"/>
              <a:t>Всероссийской сельскохозяйственной переписи 2016 </a:t>
            </a:r>
            <a:r>
              <a:rPr lang="ru-RU" sz="1800" dirty="0" smtClean="0"/>
              <a:t>года</a:t>
            </a:r>
            <a:endParaRPr lang="ru-RU" sz="1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ru-RU" dirty="0">
                <a:solidFill>
                  <a:srgbClr val="0070C0"/>
                </a:solidFill>
                <a:latin typeface="Century Gothic" pitchFamily="34" charset="0"/>
              </a:rPr>
              <a:t>1</a:t>
            </a:r>
            <a:r>
              <a:rPr lang="ru-RU" dirty="0" smtClean="0">
                <a:solidFill>
                  <a:srgbClr val="0070C0"/>
                </a:solidFill>
                <a:latin typeface="Century Gothic" pitchFamily="34" charset="0"/>
              </a:rPr>
              <a:t>. </a:t>
            </a:r>
            <a:r>
              <a:rPr lang="ru-RU" dirty="0">
                <a:solidFill>
                  <a:srgbClr val="0070C0"/>
                </a:solidFill>
                <a:latin typeface="Century Gothic" pitchFamily="34" charset="0"/>
              </a:rPr>
              <a:t>Общий размер субвенций </a:t>
            </a:r>
            <a:r>
              <a:rPr lang="ru-RU" dirty="0" smtClean="0">
                <a:solidFill>
                  <a:schemeClr val="tx1"/>
                </a:solidFill>
                <a:latin typeface="Century Gothic" pitchFamily="34" charset="0"/>
              </a:rPr>
              <a:t>(</a:t>
            </a:r>
            <a:r>
              <a:rPr lang="en-US" dirty="0" smtClean="0">
                <a:solidFill>
                  <a:schemeClr val="tx1"/>
                </a:solidFill>
                <a:latin typeface="Century Gothic" pitchFamily="34" charset="0"/>
              </a:rPr>
              <a:t>P </a:t>
            </a:r>
            <a:r>
              <a:rPr lang="ru-RU" dirty="0" smtClean="0">
                <a:solidFill>
                  <a:schemeClr val="tx1"/>
                </a:solidFill>
                <a:latin typeface="Century Gothic" pitchFamily="34" charset="0"/>
              </a:rPr>
              <a:t>общ. </a:t>
            </a:r>
            <a:r>
              <a:rPr lang="ru-RU" dirty="0">
                <a:solidFill>
                  <a:schemeClr val="tx1"/>
                </a:solidFill>
                <a:latin typeface="Century Gothic" pitchFamily="34" charset="0"/>
              </a:rPr>
              <a:t>) определяется по формуле:</a:t>
            </a:r>
          </a:p>
          <a:p>
            <a:pPr marL="0" indent="0">
              <a:buNone/>
            </a:pPr>
            <a:endParaRPr lang="ru-RU" dirty="0">
              <a:solidFill>
                <a:srgbClr val="0070C0"/>
              </a:solidFill>
              <a:latin typeface="Century Gothic" pitchFamily="34" charset="0"/>
            </a:endParaRPr>
          </a:p>
          <a:p>
            <a:pPr marL="0" indent="0">
              <a:buNone/>
            </a:pPr>
            <a:endParaRPr lang="ru-RU" dirty="0">
              <a:latin typeface="Century Gothic" pitchFamily="34" charset="0"/>
            </a:endParaRPr>
          </a:p>
          <a:p>
            <a:pPr marL="0" indent="0">
              <a:buNone/>
            </a:pPr>
            <a:endParaRPr lang="ru-RU" dirty="0">
              <a:latin typeface="Century Gothic" pitchFamily="34" charset="0"/>
            </a:endParaRP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  <a:latin typeface="Century Gothic" pitchFamily="34" charset="0"/>
              </a:rPr>
              <a:t>где:</a:t>
            </a:r>
          </a:p>
          <a:p>
            <a:pPr marL="0" indent="0">
              <a:buNone/>
            </a:pPr>
            <a:r>
              <a:rPr lang="ru-RU" dirty="0" err="1">
                <a:solidFill>
                  <a:schemeClr val="tx1"/>
                </a:solidFill>
                <a:latin typeface="Century Gothic" pitchFamily="34" charset="0"/>
              </a:rPr>
              <a:t>Кп</a:t>
            </a:r>
            <a:r>
              <a:rPr lang="ru-RU" dirty="0">
                <a:solidFill>
                  <a:schemeClr val="tx1"/>
                </a:solidFill>
                <a:latin typeface="Century Gothic" pitchFamily="34" charset="0"/>
              </a:rPr>
              <a:t> - количество привлекаемого переписного персонала (переписчики, инструкторы), человек;</a:t>
            </a:r>
          </a:p>
          <a:p>
            <a:pPr marL="0" indent="0">
              <a:buNone/>
            </a:pPr>
            <a:r>
              <a:rPr lang="ru-RU" dirty="0" err="1">
                <a:solidFill>
                  <a:schemeClr val="tx1"/>
                </a:solidFill>
                <a:latin typeface="Century Gothic" pitchFamily="34" charset="0"/>
              </a:rPr>
              <a:t>Нч</a:t>
            </a:r>
            <a:r>
              <a:rPr lang="ru-RU" dirty="0">
                <a:solidFill>
                  <a:schemeClr val="tx1"/>
                </a:solidFill>
                <a:latin typeface="Century Gothic" pitchFamily="34" charset="0"/>
              </a:rPr>
              <a:t> - норматив общего обеспечения в расчете на 1 человека, тыс. рублей</a:t>
            </a:r>
            <a:r>
              <a:rPr lang="ru-RU" dirty="0" smtClean="0">
                <a:solidFill>
                  <a:schemeClr val="tx1"/>
                </a:solidFill>
                <a:latin typeface="Century Gothic" pitchFamily="34" charset="0"/>
              </a:rPr>
              <a:t>.</a:t>
            </a:r>
          </a:p>
          <a:p>
            <a:pPr marL="0" indent="0">
              <a:buNone/>
            </a:pPr>
            <a:endParaRPr lang="ru-RU" dirty="0">
              <a:solidFill>
                <a:schemeClr val="tx1"/>
              </a:solidFill>
              <a:latin typeface="Century Gothic" pitchFamily="34" charset="0"/>
            </a:endParaRPr>
          </a:p>
          <a:p>
            <a:pPr marL="0" indent="0">
              <a:buNone/>
            </a:pPr>
            <a:r>
              <a:rPr lang="ru-RU" dirty="0">
                <a:solidFill>
                  <a:srgbClr val="0070C0"/>
                </a:solidFill>
                <a:latin typeface="Century Gothic" pitchFamily="34" charset="0"/>
              </a:rPr>
              <a:t>2</a:t>
            </a:r>
            <a:r>
              <a:rPr lang="ru-RU" dirty="0" smtClean="0">
                <a:solidFill>
                  <a:srgbClr val="0070C0"/>
                </a:solidFill>
                <a:latin typeface="Century Gothic" pitchFamily="34" charset="0"/>
              </a:rPr>
              <a:t>. </a:t>
            </a:r>
            <a:r>
              <a:rPr lang="ru-RU" dirty="0">
                <a:solidFill>
                  <a:srgbClr val="0070C0"/>
                </a:solidFill>
                <a:latin typeface="Century Gothic" pitchFamily="34" charset="0"/>
              </a:rPr>
              <a:t>Количество привлекаемого переписного персонала</a:t>
            </a:r>
            <a:r>
              <a:rPr lang="ru-RU" dirty="0">
                <a:solidFill>
                  <a:schemeClr val="tx1"/>
                </a:solidFill>
                <a:latin typeface="Century Gothic" pitchFamily="34" charset="0"/>
              </a:rPr>
              <a:t> (переписчики, инструкторы) (</a:t>
            </a:r>
            <a:r>
              <a:rPr lang="ru-RU" dirty="0" err="1">
                <a:solidFill>
                  <a:schemeClr val="tx1"/>
                </a:solidFill>
                <a:latin typeface="Century Gothic" pitchFamily="34" charset="0"/>
              </a:rPr>
              <a:t>Кп</a:t>
            </a:r>
            <a:r>
              <a:rPr lang="ru-RU" dirty="0">
                <a:solidFill>
                  <a:schemeClr val="tx1"/>
                </a:solidFill>
                <a:latin typeface="Century Gothic" pitchFamily="34" charset="0"/>
              </a:rPr>
              <a:t>) определяется по формуле:</a:t>
            </a:r>
          </a:p>
          <a:p>
            <a:pPr marL="0" indent="0">
              <a:buNone/>
            </a:pPr>
            <a:endParaRPr lang="ru-RU" dirty="0">
              <a:latin typeface="Century Gothic" pitchFamily="34" charset="0"/>
            </a:endParaRPr>
          </a:p>
          <a:p>
            <a:pPr marL="0" indent="0">
              <a:buNone/>
            </a:pPr>
            <a:r>
              <a:rPr lang="ru-RU" dirty="0">
                <a:latin typeface="Century Gothic" pitchFamily="34" charset="0"/>
              </a:rPr>
              <a:t> 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  <a:latin typeface="Century Gothic" pitchFamily="34" charset="0"/>
              </a:rPr>
              <a:t>где: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  <a:latin typeface="Century Gothic" pitchFamily="34" charset="0"/>
              </a:rPr>
              <a:t>K</a:t>
            </a:r>
            <a:r>
              <a:rPr lang="ru-RU" dirty="0" smtClean="0">
                <a:solidFill>
                  <a:schemeClr val="tx1"/>
                </a:solidFill>
                <a:latin typeface="Century Gothic" pitchFamily="34" charset="0"/>
              </a:rPr>
              <a:t>п- </a:t>
            </a:r>
            <a:r>
              <a:rPr lang="ru-RU" dirty="0">
                <a:solidFill>
                  <a:schemeClr val="tx1"/>
                </a:solidFill>
                <a:latin typeface="Century Gothic" pitchFamily="34" charset="0"/>
              </a:rPr>
              <a:t>количество привлекаемых переписчиков, человек;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  <a:latin typeface="Century Gothic" pitchFamily="34" charset="0"/>
              </a:rPr>
              <a:t>Ки - количество привлекаемых инструкторов, человек</a:t>
            </a:r>
            <a:r>
              <a:rPr lang="ru-RU" dirty="0" smtClean="0">
                <a:solidFill>
                  <a:schemeClr val="tx1"/>
                </a:solidFill>
                <a:latin typeface="Century Gothic" pitchFamily="34" charset="0"/>
              </a:rPr>
              <a:t>.</a:t>
            </a:r>
          </a:p>
          <a:p>
            <a:pPr marL="0" indent="0">
              <a:buNone/>
            </a:pPr>
            <a:endParaRPr lang="ru-RU" dirty="0">
              <a:solidFill>
                <a:srgbClr val="0070C0"/>
              </a:solidFill>
              <a:latin typeface="Century Gothic" pitchFamily="34" charset="0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0070C0"/>
                </a:solidFill>
                <a:latin typeface="Century Gothic" pitchFamily="34" charset="0"/>
              </a:rPr>
              <a:t>3. </a:t>
            </a:r>
            <a:r>
              <a:rPr lang="ru-RU" dirty="0">
                <a:solidFill>
                  <a:srgbClr val="0070C0"/>
                </a:solidFill>
                <a:latin typeface="Century Gothic" pitchFamily="34" charset="0"/>
              </a:rPr>
              <a:t>Количество привлекаемых переписчиков </a:t>
            </a:r>
            <a:r>
              <a:rPr lang="ru-RU" dirty="0" smtClean="0">
                <a:solidFill>
                  <a:schemeClr val="tx1"/>
                </a:solidFill>
                <a:latin typeface="Century Gothic" pitchFamily="34" charset="0"/>
              </a:rPr>
              <a:t>(</a:t>
            </a:r>
            <a:r>
              <a:rPr lang="en-US" dirty="0" smtClean="0">
                <a:solidFill>
                  <a:schemeClr val="tx1"/>
                </a:solidFill>
                <a:latin typeface="Century Gothic" pitchFamily="34" charset="0"/>
              </a:rPr>
              <a:t>K</a:t>
            </a:r>
            <a:r>
              <a:rPr lang="ru-RU" dirty="0" smtClean="0">
                <a:solidFill>
                  <a:schemeClr val="tx1"/>
                </a:solidFill>
                <a:latin typeface="Century Gothic" pitchFamily="34" charset="0"/>
              </a:rPr>
              <a:t>и</a:t>
            </a:r>
            <a:r>
              <a:rPr lang="ru-RU" sz="1300" dirty="0" smtClean="0">
                <a:solidFill>
                  <a:schemeClr val="tx1"/>
                </a:solidFill>
                <a:latin typeface="Century Gothic" pitchFamily="34" charset="0"/>
              </a:rPr>
              <a:t>1</a:t>
            </a:r>
            <a:r>
              <a:rPr lang="ru-RU" dirty="0" smtClean="0">
                <a:solidFill>
                  <a:schemeClr val="tx1"/>
                </a:solidFill>
                <a:latin typeface="Century Gothic" pitchFamily="34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Century Gothic" pitchFamily="34" charset="0"/>
              </a:rPr>
              <a:t>) определяется по формуле</a:t>
            </a:r>
            <a:r>
              <a:rPr lang="ru-RU" dirty="0" smtClean="0">
                <a:solidFill>
                  <a:schemeClr val="tx1"/>
                </a:solidFill>
                <a:latin typeface="Century Gothic" pitchFamily="34" charset="0"/>
              </a:rPr>
              <a:t>:</a:t>
            </a:r>
            <a:endParaRPr lang="ru-RU" dirty="0">
              <a:solidFill>
                <a:schemeClr val="tx1"/>
              </a:solidFill>
              <a:latin typeface="Century Gothic" pitchFamily="34" charset="0"/>
            </a:endParaRPr>
          </a:p>
          <a:p>
            <a:pPr marL="0" indent="0" algn="ctr">
              <a:buNone/>
            </a:pPr>
            <a:endParaRPr lang="ru-RU" dirty="0">
              <a:solidFill>
                <a:schemeClr val="tx1"/>
              </a:solidFill>
              <a:latin typeface="Century Gothic" pitchFamily="34" charset="0"/>
            </a:endParaRP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  <a:latin typeface="Century Gothic" pitchFamily="34" charset="0"/>
              </a:rPr>
              <a:t>где:</a:t>
            </a:r>
          </a:p>
          <a:p>
            <a:pPr marL="0" indent="0">
              <a:buNone/>
            </a:pPr>
            <a:r>
              <a:rPr lang="ru-RU" dirty="0" err="1">
                <a:solidFill>
                  <a:schemeClr val="tx1"/>
                </a:solidFill>
                <a:latin typeface="Century Gothic" pitchFamily="34" charset="0"/>
              </a:rPr>
              <a:t>Коб</a:t>
            </a:r>
            <a:r>
              <a:rPr lang="ru-RU" dirty="0">
                <a:solidFill>
                  <a:schemeClr val="tx1"/>
                </a:solidFill>
                <a:latin typeface="Century Gothic" pitchFamily="34" charset="0"/>
              </a:rPr>
              <a:t> - количество объектов переписи, единиц;</a:t>
            </a:r>
          </a:p>
          <a:p>
            <a:pPr marL="0" indent="0">
              <a:buNone/>
            </a:pPr>
            <a:r>
              <a:rPr lang="ru-RU" dirty="0" err="1">
                <a:solidFill>
                  <a:schemeClr val="tx1"/>
                </a:solidFill>
                <a:latin typeface="Century Gothic" pitchFamily="34" charset="0"/>
              </a:rPr>
              <a:t>Нн</a:t>
            </a:r>
            <a:r>
              <a:rPr lang="ru-RU" dirty="0">
                <a:solidFill>
                  <a:schemeClr val="tx1"/>
                </a:solidFill>
                <a:latin typeface="Century Gothic" pitchFamily="34" charset="0"/>
              </a:rPr>
              <a:t> - норма нагрузки на 1 переписчика, количество объектов переписи на 1 переписчика за период переписи</a:t>
            </a:r>
            <a:r>
              <a:rPr lang="ru-RU" dirty="0" smtClean="0">
                <a:solidFill>
                  <a:schemeClr val="tx1"/>
                </a:solidFill>
                <a:latin typeface="Century Gothic" pitchFamily="34" charset="0"/>
              </a:rPr>
              <a:t>.                                         </a:t>
            </a:r>
            <a:endParaRPr lang="ru-RU" dirty="0">
              <a:solidFill>
                <a:schemeClr val="tx1"/>
              </a:solidFill>
              <a:latin typeface="Century Gothic" pitchFamily="34" charset="0"/>
            </a:endParaRPr>
          </a:p>
          <a:p>
            <a:pPr marL="0" indent="0">
              <a:buNone/>
            </a:pPr>
            <a:endParaRPr lang="ru-RU" dirty="0" smtClean="0">
              <a:solidFill>
                <a:schemeClr val="tx1"/>
              </a:solidFill>
              <a:latin typeface="Century Gothic" pitchFamily="34" charset="0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0070C0"/>
                </a:solidFill>
                <a:latin typeface="Century Gothic" pitchFamily="34" charset="0"/>
              </a:rPr>
              <a:t>4. </a:t>
            </a:r>
            <a:r>
              <a:rPr lang="ru-RU" dirty="0">
                <a:solidFill>
                  <a:srgbClr val="0070C0"/>
                </a:solidFill>
                <a:latin typeface="Century Gothic" pitchFamily="34" charset="0"/>
              </a:rPr>
              <a:t>Количество привлекаемых инструкторов </a:t>
            </a:r>
            <a:r>
              <a:rPr lang="ru-RU" dirty="0">
                <a:solidFill>
                  <a:schemeClr val="tx1"/>
                </a:solidFill>
                <a:latin typeface="Century Gothic" pitchFamily="34" charset="0"/>
              </a:rPr>
              <a:t>(Ки) определяется по формуле:</a:t>
            </a:r>
          </a:p>
          <a:p>
            <a:pPr marL="0" indent="0">
              <a:buNone/>
            </a:pPr>
            <a:endParaRPr lang="ru-RU" dirty="0">
              <a:solidFill>
                <a:schemeClr val="tx1"/>
              </a:solidFill>
              <a:latin typeface="Century Gothic" pitchFamily="34" charset="0"/>
            </a:endParaRP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  <a:latin typeface="Century Gothic" pitchFamily="34" charset="0"/>
              </a:rPr>
              <a:t> </a:t>
            </a:r>
          </a:p>
          <a:p>
            <a:pPr marL="0" indent="0">
              <a:buNone/>
            </a:pPr>
            <a:endParaRPr lang="ru-RU" dirty="0">
              <a:solidFill>
                <a:schemeClr val="tx1"/>
              </a:solidFill>
              <a:latin typeface="Century Gothic" pitchFamily="34" charset="0"/>
            </a:endParaRP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  <a:latin typeface="Century Gothic" pitchFamily="34" charset="0"/>
              </a:rPr>
              <a:t>где </a:t>
            </a:r>
            <a:r>
              <a:rPr lang="ru-RU" dirty="0" err="1">
                <a:solidFill>
                  <a:schemeClr val="tx1"/>
                </a:solidFill>
                <a:latin typeface="Century Gothic" pitchFamily="34" charset="0"/>
              </a:rPr>
              <a:t>Нн</a:t>
            </a:r>
            <a:r>
              <a:rPr lang="ru-RU" dirty="0">
                <a:solidFill>
                  <a:schemeClr val="tx1"/>
                </a:solidFill>
                <a:latin typeface="Century Gothic" pitchFamily="34" charset="0"/>
              </a:rPr>
              <a:t> - норма нагрузки на 1 инструктора, количество привлекаемых переписчиков на 1 инструктора.</a:t>
            </a:r>
          </a:p>
          <a:p>
            <a:endParaRPr lang="ru-RU" dirty="0">
              <a:solidFill>
                <a:schemeClr val="tx1"/>
              </a:solidFill>
              <a:latin typeface="Century Gothic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1788" y="1988840"/>
            <a:ext cx="1133475" cy="24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1788" y="3274078"/>
            <a:ext cx="1079500" cy="24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1061" y="4482025"/>
            <a:ext cx="1017587" cy="24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1061" y="5517232"/>
            <a:ext cx="933450" cy="24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5907226"/>
            <a:ext cx="953273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9230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100" dirty="0">
                <a:solidFill>
                  <a:srgbClr val="0070C0"/>
                </a:solidFill>
                <a:latin typeface="Century Gothic" pitchFamily="34" charset="0"/>
              </a:rPr>
              <a:t>5</a:t>
            </a:r>
            <a:r>
              <a:rPr lang="ru-RU" sz="1100" dirty="0" smtClean="0">
                <a:solidFill>
                  <a:srgbClr val="0070C0"/>
                </a:solidFill>
                <a:latin typeface="Century Gothic" pitchFamily="34" charset="0"/>
              </a:rPr>
              <a:t>. </a:t>
            </a:r>
            <a:r>
              <a:rPr lang="ru-RU" sz="1100" dirty="0">
                <a:solidFill>
                  <a:srgbClr val="0070C0"/>
                </a:solidFill>
                <a:latin typeface="Century Gothic" pitchFamily="34" charset="0"/>
              </a:rPr>
              <a:t>Норматив общего обеспечения в расчете на 1 человека</a:t>
            </a:r>
            <a:r>
              <a:rPr lang="ru-RU" sz="1100" dirty="0">
                <a:solidFill>
                  <a:schemeClr val="tx1"/>
                </a:solidFill>
                <a:latin typeface="Century Gothic" pitchFamily="34" charset="0"/>
              </a:rPr>
              <a:t> (</a:t>
            </a:r>
            <a:r>
              <a:rPr lang="ru-RU" sz="1100" dirty="0" err="1">
                <a:solidFill>
                  <a:schemeClr val="tx1"/>
                </a:solidFill>
                <a:latin typeface="Century Gothic" pitchFamily="34" charset="0"/>
              </a:rPr>
              <a:t>Нч</a:t>
            </a:r>
            <a:r>
              <a:rPr lang="ru-RU" sz="1100" dirty="0">
                <a:solidFill>
                  <a:schemeClr val="tx1"/>
                </a:solidFill>
                <a:latin typeface="Century Gothic" pitchFamily="34" charset="0"/>
              </a:rPr>
              <a:t>) определяется по формуле</a:t>
            </a:r>
            <a:r>
              <a:rPr lang="ru-RU" sz="1100" dirty="0" smtClean="0">
                <a:solidFill>
                  <a:schemeClr val="tx1"/>
                </a:solidFill>
                <a:latin typeface="Century Gothic" pitchFamily="34" charset="0"/>
              </a:rPr>
              <a:t>:</a:t>
            </a:r>
            <a:endParaRPr lang="ru-RU" sz="1100" dirty="0">
              <a:solidFill>
                <a:schemeClr val="tx1"/>
              </a:solidFill>
              <a:latin typeface="Century Gothic" pitchFamily="34" charset="0"/>
            </a:endParaRPr>
          </a:p>
          <a:p>
            <a:pPr marL="0" indent="0">
              <a:buNone/>
            </a:pPr>
            <a:endParaRPr lang="ru-RU" sz="1100" dirty="0">
              <a:solidFill>
                <a:schemeClr val="tx1"/>
              </a:solidFill>
              <a:latin typeface="Century Gothic" pitchFamily="34" charset="0"/>
            </a:endParaRPr>
          </a:p>
          <a:p>
            <a:pPr marL="0" indent="0" algn="ctr">
              <a:buNone/>
            </a:pPr>
            <a:r>
              <a:rPr lang="ru-RU" sz="1100" b="1" dirty="0" err="1" smtClean="0">
                <a:solidFill>
                  <a:schemeClr val="tx1"/>
                </a:solidFill>
                <a:latin typeface="Century Gothic" pitchFamily="34" charset="0"/>
              </a:rPr>
              <a:t>Нч</a:t>
            </a:r>
            <a:r>
              <a:rPr lang="ru-RU" sz="1100" b="1" dirty="0" smtClean="0">
                <a:solidFill>
                  <a:schemeClr val="tx1"/>
                </a:solidFill>
                <a:latin typeface="Century Gothic" pitchFamily="34" charset="0"/>
              </a:rPr>
              <a:t> = </a:t>
            </a:r>
            <a:r>
              <a:rPr lang="ru-RU" sz="1100" b="1" dirty="0" err="1" smtClean="0">
                <a:solidFill>
                  <a:schemeClr val="tx1"/>
                </a:solidFill>
                <a:latin typeface="Century Gothic" pitchFamily="34" charset="0"/>
              </a:rPr>
              <a:t>Ач</a:t>
            </a:r>
            <a:r>
              <a:rPr lang="ru-RU" sz="1100" b="1" dirty="0" smtClean="0">
                <a:solidFill>
                  <a:schemeClr val="tx1"/>
                </a:solidFill>
                <a:latin typeface="Century Gothic" pitchFamily="34" charset="0"/>
              </a:rPr>
              <a:t> + </a:t>
            </a:r>
            <a:r>
              <a:rPr lang="ru-RU" sz="1100" b="1" dirty="0" err="1" smtClean="0">
                <a:solidFill>
                  <a:schemeClr val="tx1"/>
                </a:solidFill>
                <a:latin typeface="Century Gothic" pitchFamily="34" charset="0"/>
              </a:rPr>
              <a:t>Оч</a:t>
            </a:r>
            <a:r>
              <a:rPr lang="ru-RU" sz="1100" b="1" dirty="0" smtClean="0">
                <a:solidFill>
                  <a:schemeClr val="tx1"/>
                </a:solidFill>
                <a:latin typeface="Century Gothic" pitchFamily="34" charset="0"/>
              </a:rPr>
              <a:t> + </a:t>
            </a:r>
            <a:r>
              <a:rPr lang="ru-RU" sz="1100" b="1" dirty="0" err="1" smtClean="0">
                <a:solidFill>
                  <a:schemeClr val="tx1"/>
                </a:solidFill>
                <a:latin typeface="Century Gothic" pitchFamily="34" charset="0"/>
              </a:rPr>
              <a:t>Тч</a:t>
            </a:r>
            <a:r>
              <a:rPr lang="ru-RU" sz="1100" b="1" dirty="0" smtClean="0">
                <a:solidFill>
                  <a:schemeClr val="tx1"/>
                </a:solidFill>
                <a:latin typeface="Century Gothic" pitchFamily="34" charset="0"/>
              </a:rPr>
              <a:t> + </a:t>
            </a:r>
            <a:r>
              <a:rPr lang="ru-RU" sz="1100" b="1" dirty="0" err="1" smtClean="0">
                <a:solidFill>
                  <a:schemeClr val="tx1"/>
                </a:solidFill>
                <a:latin typeface="Century Gothic" pitchFamily="34" charset="0"/>
              </a:rPr>
              <a:t>Сч</a:t>
            </a:r>
            <a:r>
              <a:rPr lang="ru-RU" sz="1100" b="1" dirty="0" smtClean="0">
                <a:solidFill>
                  <a:schemeClr val="tx1"/>
                </a:solidFill>
                <a:latin typeface="Century Gothic" pitchFamily="34" charset="0"/>
              </a:rPr>
              <a:t>,</a:t>
            </a:r>
            <a:endParaRPr lang="ru-RU" sz="1100" dirty="0" smtClean="0">
              <a:solidFill>
                <a:schemeClr val="tx1"/>
              </a:solidFill>
              <a:latin typeface="Century Gothic" pitchFamily="34" charset="0"/>
            </a:endParaRPr>
          </a:p>
          <a:p>
            <a:pPr marL="0" indent="0">
              <a:buNone/>
            </a:pPr>
            <a:r>
              <a:rPr lang="ru-RU" sz="1100" dirty="0" smtClean="0">
                <a:solidFill>
                  <a:schemeClr val="tx1"/>
                </a:solidFill>
                <a:latin typeface="Century Gothic" pitchFamily="34" charset="0"/>
              </a:rPr>
              <a:t>где:</a:t>
            </a:r>
          </a:p>
          <a:p>
            <a:pPr marL="0" indent="0">
              <a:buNone/>
            </a:pPr>
            <a:r>
              <a:rPr lang="ru-RU" sz="1100" dirty="0" err="1" smtClean="0">
                <a:solidFill>
                  <a:schemeClr val="tx1"/>
                </a:solidFill>
                <a:latin typeface="Century Gothic" pitchFamily="34" charset="0"/>
              </a:rPr>
              <a:t>Ач</a:t>
            </a:r>
            <a:r>
              <a:rPr lang="ru-RU" sz="1100" dirty="0" smtClean="0">
                <a:solidFill>
                  <a:schemeClr val="tx1"/>
                </a:solidFill>
                <a:latin typeface="Century Gothic" pitchFamily="34" charset="0"/>
              </a:rPr>
              <a:t> </a:t>
            </a:r>
            <a:r>
              <a:rPr lang="ru-RU" sz="1100" dirty="0">
                <a:solidFill>
                  <a:schemeClr val="tx1"/>
                </a:solidFill>
                <a:latin typeface="Century Gothic" pitchFamily="34" charset="0"/>
              </a:rPr>
              <a:t>- норматив аренды помещения, пригодного для обучения и работы лиц, осуществляющих сбор сведений об объектах переписи, хранения переписных листов и иных документов переписи (далее - помещение), в расчете на 1 человека, тыс. рублей;</a:t>
            </a:r>
          </a:p>
          <a:p>
            <a:pPr marL="0" indent="0">
              <a:buNone/>
            </a:pPr>
            <a:r>
              <a:rPr lang="ru-RU" sz="1100" dirty="0" err="1">
                <a:solidFill>
                  <a:schemeClr val="tx1"/>
                </a:solidFill>
                <a:latin typeface="Century Gothic" pitchFamily="34" charset="0"/>
              </a:rPr>
              <a:t>Оч</a:t>
            </a:r>
            <a:r>
              <a:rPr lang="ru-RU" sz="1100" dirty="0">
                <a:solidFill>
                  <a:schemeClr val="tx1"/>
                </a:solidFill>
                <a:latin typeface="Century Gothic" pitchFamily="34" charset="0"/>
              </a:rPr>
              <a:t> - норматив охраны помещения в расчете на 1 человека, тыс. рублей;</a:t>
            </a:r>
          </a:p>
          <a:p>
            <a:pPr marL="0" indent="0">
              <a:buNone/>
            </a:pPr>
            <a:r>
              <a:rPr lang="ru-RU" sz="1100" dirty="0" err="1">
                <a:solidFill>
                  <a:schemeClr val="tx1"/>
                </a:solidFill>
                <a:latin typeface="Century Gothic" pitchFamily="34" charset="0"/>
              </a:rPr>
              <a:t>Тч</a:t>
            </a:r>
            <a:r>
              <a:rPr lang="ru-RU" sz="1100" dirty="0">
                <a:solidFill>
                  <a:schemeClr val="tx1"/>
                </a:solidFill>
                <a:latin typeface="Century Gothic" pitchFamily="34" charset="0"/>
              </a:rPr>
              <a:t> - норматив предоставления транспортных средств в расчете на 1 человека, тыс. рублей</a:t>
            </a:r>
            <a:r>
              <a:rPr lang="ru-RU" sz="1100" dirty="0" smtClean="0">
                <a:solidFill>
                  <a:schemeClr val="tx1"/>
                </a:solidFill>
                <a:latin typeface="Century Gothic" pitchFamily="34" charset="0"/>
              </a:rPr>
              <a:t>;</a:t>
            </a:r>
            <a:endParaRPr lang="ru-RU" sz="1100" dirty="0">
              <a:solidFill>
                <a:schemeClr val="tx1"/>
              </a:solidFill>
              <a:latin typeface="Century Gothic" pitchFamily="34" charset="0"/>
            </a:endParaRPr>
          </a:p>
          <a:p>
            <a:pPr marL="0" indent="0">
              <a:buNone/>
            </a:pPr>
            <a:r>
              <a:rPr lang="ru-RU" sz="1100" dirty="0" err="1">
                <a:solidFill>
                  <a:schemeClr val="tx1"/>
                </a:solidFill>
                <a:latin typeface="Century Gothic" pitchFamily="34" charset="0"/>
              </a:rPr>
              <a:t>Сч</a:t>
            </a:r>
            <a:r>
              <a:rPr lang="ru-RU" sz="1100" dirty="0">
                <a:solidFill>
                  <a:schemeClr val="tx1"/>
                </a:solidFill>
                <a:latin typeface="Century Gothic" pitchFamily="34" charset="0"/>
              </a:rPr>
              <a:t> - норматив обеспечения услуг связи в расчете на 1 человека, тыс. рублей</a:t>
            </a:r>
            <a:r>
              <a:rPr lang="ru-RU" sz="1100" dirty="0" smtClean="0">
                <a:solidFill>
                  <a:schemeClr val="tx1"/>
                </a:solidFill>
                <a:latin typeface="Century Gothic" pitchFamily="34" charset="0"/>
              </a:rPr>
              <a:t>.</a:t>
            </a:r>
          </a:p>
          <a:p>
            <a:pPr marL="0" indent="0">
              <a:buNone/>
            </a:pPr>
            <a:endParaRPr lang="ru-RU" sz="1100" dirty="0">
              <a:solidFill>
                <a:schemeClr val="tx1"/>
              </a:solidFill>
              <a:latin typeface="Century Gothic" pitchFamily="34" charset="0"/>
            </a:endParaRPr>
          </a:p>
          <a:p>
            <a:pPr marL="0" indent="0">
              <a:buNone/>
            </a:pPr>
            <a:r>
              <a:rPr lang="ru-RU" sz="1100" dirty="0">
                <a:solidFill>
                  <a:srgbClr val="0070C0"/>
                </a:solidFill>
                <a:latin typeface="Century Gothic" pitchFamily="34" charset="0"/>
              </a:rPr>
              <a:t>6</a:t>
            </a:r>
            <a:r>
              <a:rPr lang="ru-RU" sz="1100" dirty="0" smtClean="0">
                <a:solidFill>
                  <a:srgbClr val="0070C0"/>
                </a:solidFill>
                <a:latin typeface="Century Gothic" pitchFamily="34" charset="0"/>
              </a:rPr>
              <a:t>. </a:t>
            </a:r>
            <a:r>
              <a:rPr lang="ru-RU" sz="1100" dirty="0">
                <a:solidFill>
                  <a:srgbClr val="0070C0"/>
                </a:solidFill>
                <a:latin typeface="Century Gothic" pitchFamily="34" charset="0"/>
              </a:rPr>
              <a:t>Норматив аренды помещения в расчете на 1 человека</a:t>
            </a:r>
            <a:r>
              <a:rPr lang="ru-RU" sz="1100" dirty="0">
                <a:solidFill>
                  <a:schemeClr val="tx1"/>
                </a:solidFill>
                <a:latin typeface="Century Gothic" pitchFamily="34" charset="0"/>
              </a:rPr>
              <a:t> (</a:t>
            </a:r>
            <a:r>
              <a:rPr lang="ru-RU" sz="1100" dirty="0" err="1">
                <a:solidFill>
                  <a:schemeClr val="tx1"/>
                </a:solidFill>
                <a:latin typeface="Century Gothic" pitchFamily="34" charset="0"/>
              </a:rPr>
              <a:t>Ач</a:t>
            </a:r>
            <a:r>
              <a:rPr lang="ru-RU" sz="1100" dirty="0">
                <a:solidFill>
                  <a:schemeClr val="tx1"/>
                </a:solidFill>
                <a:latin typeface="Century Gothic" pitchFamily="34" charset="0"/>
              </a:rPr>
              <a:t>) определяется по формуле:</a:t>
            </a:r>
          </a:p>
          <a:p>
            <a:pPr marL="0" indent="0">
              <a:buNone/>
            </a:pPr>
            <a:endParaRPr lang="ru-RU" sz="1100" dirty="0">
              <a:solidFill>
                <a:schemeClr val="tx1"/>
              </a:solidFill>
              <a:latin typeface="Century Gothic" pitchFamily="34" charset="0"/>
            </a:endParaRPr>
          </a:p>
          <a:p>
            <a:pPr marL="0" indent="0">
              <a:buNone/>
            </a:pPr>
            <a:r>
              <a:rPr lang="ru-RU" sz="1100" dirty="0">
                <a:solidFill>
                  <a:schemeClr val="tx1"/>
                </a:solidFill>
                <a:latin typeface="Century Gothic" pitchFamily="34" charset="0"/>
              </a:rPr>
              <a:t> </a:t>
            </a:r>
          </a:p>
          <a:p>
            <a:pPr marL="0" indent="0">
              <a:buNone/>
            </a:pPr>
            <a:endParaRPr lang="ru-RU" sz="1100" dirty="0">
              <a:solidFill>
                <a:schemeClr val="tx1"/>
              </a:solidFill>
              <a:latin typeface="Century Gothic" pitchFamily="34" charset="0"/>
            </a:endParaRPr>
          </a:p>
          <a:p>
            <a:pPr marL="0" indent="0">
              <a:buNone/>
            </a:pPr>
            <a:r>
              <a:rPr lang="ru-RU" sz="1100" dirty="0">
                <a:solidFill>
                  <a:schemeClr val="tx1"/>
                </a:solidFill>
                <a:latin typeface="Century Gothic" pitchFamily="34" charset="0"/>
              </a:rPr>
              <a:t>где:</a:t>
            </a:r>
          </a:p>
          <a:p>
            <a:pPr marL="0" indent="0">
              <a:buNone/>
            </a:pPr>
            <a:r>
              <a:rPr lang="ru-RU" sz="1100" dirty="0" err="1">
                <a:solidFill>
                  <a:schemeClr val="tx1"/>
                </a:solidFill>
                <a:latin typeface="Century Gothic" pitchFamily="34" charset="0"/>
              </a:rPr>
              <a:t>Сб</a:t>
            </a:r>
            <a:r>
              <a:rPr lang="ru-RU" sz="1100" dirty="0">
                <a:solidFill>
                  <a:schemeClr val="tx1"/>
                </a:solidFill>
                <a:latin typeface="Century Gothic" pitchFamily="34" charset="0"/>
              </a:rPr>
              <a:t> - размер арендной платы (в том числе эксплуатационные расходы) за 1 кв. метр помещения, тыс. рублей в месяц;</a:t>
            </a:r>
          </a:p>
          <a:p>
            <a:pPr marL="0" indent="0">
              <a:buNone/>
            </a:pPr>
            <a:r>
              <a:rPr lang="ru-RU" sz="1100" dirty="0">
                <a:solidFill>
                  <a:schemeClr val="tx1"/>
                </a:solidFill>
                <a:latin typeface="Century Gothic" pitchFamily="34" charset="0"/>
              </a:rPr>
              <a:t>П - норматив, определяющий площадь помещения для размещения 1 человека, кв. метров;</a:t>
            </a:r>
          </a:p>
          <a:p>
            <a:pPr marL="0" indent="0">
              <a:buNone/>
            </a:pPr>
            <a:r>
              <a:rPr lang="ru-RU" sz="1100" dirty="0" err="1">
                <a:solidFill>
                  <a:schemeClr val="tx1"/>
                </a:solidFill>
                <a:latin typeface="Century Gothic" pitchFamily="34" charset="0"/>
              </a:rPr>
              <a:t>Вп</a:t>
            </a:r>
            <a:r>
              <a:rPr lang="ru-RU" sz="1100" dirty="0">
                <a:solidFill>
                  <a:schemeClr val="tx1"/>
                </a:solidFill>
                <a:latin typeface="Century Gothic" pitchFamily="34" charset="0"/>
              </a:rPr>
              <a:t> - норматив, определяющий срок аренды помещения для размещения 1 человека, месяцев</a:t>
            </a:r>
            <a:r>
              <a:rPr lang="ru-RU" sz="1100" dirty="0" smtClean="0">
                <a:solidFill>
                  <a:schemeClr val="tx1"/>
                </a:solidFill>
                <a:latin typeface="Century Gothic" pitchFamily="34" charset="0"/>
              </a:rPr>
              <a:t>.</a:t>
            </a:r>
          </a:p>
          <a:p>
            <a:pPr marL="0" indent="0">
              <a:buNone/>
            </a:pPr>
            <a:endParaRPr lang="ru-RU" sz="1100" dirty="0">
              <a:solidFill>
                <a:schemeClr val="tx1"/>
              </a:solidFill>
              <a:latin typeface="Century Gothic" pitchFamily="34" charset="0"/>
            </a:endParaRPr>
          </a:p>
          <a:p>
            <a:pPr marL="0" indent="0">
              <a:buNone/>
            </a:pPr>
            <a:r>
              <a:rPr lang="ru-RU" sz="1100" dirty="0">
                <a:solidFill>
                  <a:srgbClr val="0070C0"/>
                </a:solidFill>
                <a:latin typeface="Century Gothic" pitchFamily="34" charset="0"/>
              </a:rPr>
              <a:t>7</a:t>
            </a:r>
            <a:r>
              <a:rPr lang="ru-RU" sz="1100" dirty="0" smtClean="0">
                <a:solidFill>
                  <a:srgbClr val="0070C0"/>
                </a:solidFill>
                <a:latin typeface="Century Gothic" pitchFamily="34" charset="0"/>
              </a:rPr>
              <a:t>. </a:t>
            </a:r>
            <a:r>
              <a:rPr lang="ru-RU" sz="1100" dirty="0">
                <a:solidFill>
                  <a:srgbClr val="0070C0"/>
                </a:solidFill>
                <a:latin typeface="Century Gothic" pitchFamily="34" charset="0"/>
              </a:rPr>
              <a:t>Норматив охраны помещения в расчете на 1 человека </a:t>
            </a:r>
            <a:r>
              <a:rPr lang="ru-RU" sz="1100" dirty="0">
                <a:solidFill>
                  <a:schemeClr val="tx1"/>
                </a:solidFill>
                <a:latin typeface="Century Gothic" pitchFamily="34" charset="0"/>
              </a:rPr>
              <a:t>(</a:t>
            </a:r>
            <a:r>
              <a:rPr lang="ru-RU" sz="1100" dirty="0" err="1">
                <a:solidFill>
                  <a:schemeClr val="tx1"/>
                </a:solidFill>
                <a:latin typeface="Century Gothic" pitchFamily="34" charset="0"/>
              </a:rPr>
              <a:t>Оч</a:t>
            </a:r>
            <a:r>
              <a:rPr lang="ru-RU" sz="1100" dirty="0">
                <a:solidFill>
                  <a:schemeClr val="tx1"/>
                </a:solidFill>
                <a:latin typeface="Century Gothic" pitchFamily="34" charset="0"/>
              </a:rPr>
              <a:t>) определяется по формуле:</a:t>
            </a:r>
          </a:p>
          <a:p>
            <a:pPr marL="0" indent="0">
              <a:buNone/>
            </a:pPr>
            <a:endParaRPr lang="ru-RU" sz="1100" dirty="0">
              <a:solidFill>
                <a:schemeClr val="tx1"/>
              </a:solidFill>
              <a:latin typeface="Century Gothic" pitchFamily="34" charset="0"/>
            </a:endParaRPr>
          </a:p>
          <a:p>
            <a:pPr marL="0" indent="0">
              <a:buNone/>
            </a:pPr>
            <a:r>
              <a:rPr lang="ru-RU" sz="1100" dirty="0">
                <a:solidFill>
                  <a:schemeClr val="tx1"/>
                </a:solidFill>
                <a:latin typeface="Century Gothic" pitchFamily="34" charset="0"/>
              </a:rPr>
              <a:t> </a:t>
            </a:r>
          </a:p>
          <a:p>
            <a:pPr marL="0" indent="0">
              <a:buNone/>
            </a:pPr>
            <a:r>
              <a:rPr lang="ru-RU" sz="1100" dirty="0">
                <a:solidFill>
                  <a:schemeClr val="tx1"/>
                </a:solidFill>
                <a:latin typeface="Century Gothic" pitchFamily="34" charset="0"/>
              </a:rPr>
              <a:t>где:</a:t>
            </a:r>
          </a:p>
          <a:p>
            <a:pPr marL="0" indent="0">
              <a:buNone/>
            </a:pPr>
            <a:r>
              <a:rPr lang="ru-RU" sz="1100" dirty="0" err="1">
                <a:solidFill>
                  <a:schemeClr val="tx1"/>
                </a:solidFill>
                <a:latin typeface="Century Gothic" pitchFamily="34" charset="0"/>
              </a:rPr>
              <a:t>Сохр</a:t>
            </a:r>
            <a:r>
              <a:rPr lang="ru-RU" sz="1100" dirty="0">
                <a:solidFill>
                  <a:schemeClr val="tx1"/>
                </a:solidFill>
                <a:latin typeface="Century Gothic" pitchFamily="34" charset="0"/>
              </a:rPr>
              <a:t> - норматив, определяющий стоимость обеспечения охраны помещения, в расчете на 1 человека (в случае, если помещение не обеспечено охраной), тыс. рублей в месяц;</a:t>
            </a:r>
          </a:p>
          <a:p>
            <a:pPr marL="0" indent="0">
              <a:buNone/>
            </a:pPr>
            <a:r>
              <a:rPr lang="ru-RU" sz="1100" dirty="0" err="1">
                <a:solidFill>
                  <a:schemeClr val="tx1"/>
                </a:solidFill>
                <a:latin typeface="Century Gothic" pitchFamily="34" charset="0"/>
              </a:rPr>
              <a:t>Вохр</a:t>
            </a:r>
            <a:r>
              <a:rPr lang="ru-RU" sz="1100" dirty="0">
                <a:solidFill>
                  <a:schemeClr val="tx1"/>
                </a:solidFill>
                <a:latin typeface="Century Gothic" pitchFamily="34" charset="0"/>
              </a:rPr>
              <a:t> - норматив, определяющий период охраны помещения, месяцев</a:t>
            </a:r>
            <a:r>
              <a:rPr lang="ru-RU" sz="1100" dirty="0" smtClean="0">
                <a:solidFill>
                  <a:schemeClr val="tx1"/>
                </a:solidFill>
                <a:latin typeface="Century Gothic" pitchFamily="34" charset="0"/>
              </a:rPr>
              <a:t>.</a:t>
            </a:r>
            <a:endParaRPr lang="ru-RU" sz="1100" dirty="0">
              <a:solidFill>
                <a:schemeClr val="tx1"/>
              </a:solidFill>
              <a:latin typeface="Century Gothic" pitchFamily="34" charset="0"/>
            </a:endParaRPr>
          </a:p>
          <a:p>
            <a:pPr marL="0" indent="0">
              <a:buNone/>
            </a:pPr>
            <a:endParaRPr lang="ru-RU" sz="11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ru-RU" sz="11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ru-RU" sz="1100" dirty="0" smtClean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996952"/>
            <a:ext cx="1401763" cy="18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5469" y="5085184"/>
            <a:ext cx="1384300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5769260"/>
            <a:ext cx="953273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1239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0" y="115888"/>
            <a:ext cx="8229600" cy="6010275"/>
          </a:xfrm>
        </p:spPr>
        <p:txBody>
          <a:bodyPr/>
          <a:lstStyle/>
          <a:p>
            <a:pPr lvl="0"/>
            <a:endParaRPr lang="ru-RU" dirty="0" smtClean="0">
              <a:solidFill>
                <a:srgbClr val="000000">
                  <a:lumMod val="50000"/>
                  <a:lumOff val="50000"/>
                </a:srgbClr>
              </a:solidFill>
            </a:endParaRPr>
          </a:p>
          <a:p>
            <a:pPr lvl="0"/>
            <a:endParaRPr lang="ru-RU" dirty="0">
              <a:solidFill>
                <a:srgbClr val="000000">
                  <a:lumMod val="50000"/>
                  <a:lumOff val="50000"/>
                </a:srgbClr>
              </a:solidFill>
            </a:endParaRPr>
          </a:p>
          <a:p>
            <a:pPr marL="0" lvl="0" indent="0">
              <a:buNone/>
            </a:pPr>
            <a:r>
              <a:rPr lang="ru-RU" sz="1100" dirty="0">
                <a:solidFill>
                  <a:srgbClr val="0070C0"/>
                </a:solidFill>
                <a:latin typeface="Century Gothic" pitchFamily="34" charset="0"/>
              </a:rPr>
              <a:t>8.</a:t>
            </a:r>
            <a:r>
              <a:rPr lang="ru-RU" sz="1100" dirty="0">
                <a:solidFill>
                  <a:srgbClr val="000000"/>
                </a:solidFill>
                <a:latin typeface="Century Gothic" pitchFamily="34" charset="0"/>
              </a:rPr>
              <a:t> </a:t>
            </a:r>
            <a:r>
              <a:rPr lang="ru-RU" sz="1100" dirty="0">
                <a:solidFill>
                  <a:srgbClr val="0070C0"/>
                </a:solidFill>
                <a:latin typeface="Century Gothic" pitchFamily="34" charset="0"/>
              </a:rPr>
              <a:t>Норматив предоставления транспортных средств в расчете на 1 человека </a:t>
            </a:r>
            <a:r>
              <a:rPr lang="ru-RU" sz="1100" dirty="0">
                <a:solidFill>
                  <a:srgbClr val="000000"/>
                </a:solidFill>
                <a:latin typeface="Century Gothic" pitchFamily="34" charset="0"/>
              </a:rPr>
              <a:t>(</a:t>
            </a:r>
            <a:r>
              <a:rPr lang="ru-RU" sz="1100" dirty="0" err="1">
                <a:solidFill>
                  <a:srgbClr val="000000"/>
                </a:solidFill>
                <a:latin typeface="Century Gothic" pitchFamily="34" charset="0"/>
              </a:rPr>
              <a:t>Тч</a:t>
            </a:r>
            <a:r>
              <a:rPr lang="ru-RU" sz="1100" dirty="0">
                <a:solidFill>
                  <a:srgbClr val="000000"/>
                </a:solidFill>
                <a:latin typeface="Century Gothic" pitchFamily="34" charset="0"/>
              </a:rPr>
              <a:t>) определяется по формуле:</a:t>
            </a:r>
          </a:p>
          <a:p>
            <a:endParaRPr lang="ru-RU" dirty="0">
              <a:latin typeface="Century Gothic" pitchFamily="34" charset="0"/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212976"/>
            <a:ext cx="1169987" cy="18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556792"/>
            <a:ext cx="1189037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86443" y="1733712"/>
            <a:ext cx="8280920" cy="27022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ru-RU" sz="1100" dirty="0">
                <a:latin typeface="Century Gothic"/>
              </a:rPr>
              <a:t>где:</a:t>
            </a:r>
          </a:p>
          <a:p>
            <a:pPr lvl="0">
              <a:spcBef>
                <a:spcPct val="20000"/>
              </a:spcBef>
            </a:pPr>
            <a:r>
              <a:rPr lang="ru-RU" sz="1100" dirty="0" err="1">
                <a:latin typeface="Century Gothic"/>
              </a:rPr>
              <a:t>Стр</a:t>
            </a:r>
            <a:r>
              <a:rPr lang="ru-RU" sz="1100" dirty="0">
                <a:latin typeface="Century Gothic"/>
              </a:rPr>
              <a:t> - норматив, определяющий размер платы за предоставление транспортного средства в сутки, тыс. рублей в сутки;</a:t>
            </a:r>
          </a:p>
          <a:p>
            <a:pPr lvl="0">
              <a:spcBef>
                <a:spcPct val="20000"/>
              </a:spcBef>
            </a:pPr>
            <a:r>
              <a:rPr lang="ru-RU" sz="1100" dirty="0" err="1">
                <a:latin typeface="Century Gothic"/>
              </a:rPr>
              <a:t>Втр</a:t>
            </a:r>
            <a:r>
              <a:rPr lang="ru-RU" sz="1100" dirty="0">
                <a:latin typeface="Century Gothic"/>
              </a:rPr>
              <a:t> - норматив, определяющий срок предоставления транспортного средства, суток.</a:t>
            </a:r>
          </a:p>
          <a:p>
            <a:pPr lvl="0">
              <a:spcBef>
                <a:spcPct val="20000"/>
              </a:spcBef>
            </a:pPr>
            <a:endParaRPr lang="ru-RU" sz="1100" dirty="0">
              <a:solidFill>
                <a:srgbClr val="000000"/>
              </a:solidFill>
              <a:latin typeface="Century Gothic"/>
            </a:endParaRPr>
          </a:p>
          <a:p>
            <a:pPr lvl="0">
              <a:spcBef>
                <a:spcPct val="20000"/>
              </a:spcBef>
            </a:pPr>
            <a:r>
              <a:rPr lang="ru-RU" sz="1100" dirty="0">
                <a:solidFill>
                  <a:srgbClr val="0070C0"/>
                </a:solidFill>
                <a:latin typeface="Century Gothic"/>
              </a:rPr>
              <a:t>9</a:t>
            </a:r>
            <a:r>
              <a:rPr lang="ru-RU" sz="1100" dirty="0" smtClean="0">
                <a:solidFill>
                  <a:srgbClr val="0070C0"/>
                </a:solidFill>
                <a:latin typeface="Century Gothic"/>
              </a:rPr>
              <a:t>. </a:t>
            </a:r>
            <a:r>
              <a:rPr lang="ru-RU" sz="1100" dirty="0">
                <a:solidFill>
                  <a:srgbClr val="0070C0"/>
                </a:solidFill>
                <a:latin typeface="Century Gothic"/>
              </a:rPr>
              <a:t>Норматив обеспечения услуг связи в расчете на 1 человека </a:t>
            </a:r>
            <a:r>
              <a:rPr lang="ru-RU" sz="1100" dirty="0">
                <a:solidFill>
                  <a:srgbClr val="000000"/>
                </a:solidFill>
                <a:latin typeface="Century Gothic"/>
              </a:rPr>
              <a:t>(</a:t>
            </a:r>
            <a:r>
              <a:rPr lang="ru-RU" sz="1100" dirty="0" err="1">
                <a:solidFill>
                  <a:srgbClr val="000000"/>
                </a:solidFill>
                <a:latin typeface="Century Gothic"/>
              </a:rPr>
              <a:t>Сч</a:t>
            </a:r>
            <a:r>
              <a:rPr lang="ru-RU" sz="1100" dirty="0">
                <a:solidFill>
                  <a:srgbClr val="000000"/>
                </a:solidFill>
                <a:latin typeface="Century Gothic"/>
              </a:rPr>
              <a:t>) определяется по формуле:</a:t>
            </a:r>
          </a:p>
          <a:p>
            <a:pPr lvl="0">
              <a:spcBef>
                <a:spcPct val="20000"/>
              </a:spcBef>
            </a:pPr>
            <a:endParaRPr lang="ru-RU" sz="1100" dirty="0">
              <a:solidFill>
                <a:srgbClr val="000000"/>
              </a:solidFill>
              <a:latin typeface="Century Gothic"/>
            </a:endParaRPr>
          </a:p>
          <a:p>
            <a:pPr lvl="0">
              <a:spcBef>
                <a:spcPct val="20000"/>
              </a:spcBef>
            </a:pPr>
            <a:r>
              <a:rPr lang="ru-RU" sz="1100" dirty="0">
                <a:solidFill>
                  <a:srgbClr val="000000"/>
                </a:solidFill>
                <a:latin typeface="Century Gothic"/>
              </a:rPr>
              <a:t> </a:t>
            </a:r>
            <a:endParaRPr lang="ru-RU" sz="1100" dirty="0" smtClean="0">
              <a:solidFill>
                <a:srgbClr val="000000"/>
              </a:solidFill>
              <a:latin typeface="Century Gothic"/>
            </a:endParaRPr>
          </a:p>
          <a:p>
            <a:pPr lvl="0">
              <a:spcBef>
                <a:spcPct val="20000"/>
              </a:spcBef>
            </a:pPr>
            <a:endParaRPr lang="ru-RU" sz="1100" dirty="0">
              <a:solidFill>
                <a:srgbClr val="000000"/>
              </a:solidFill>
              <a:latin typeface="Century Gothic"/>
            </a:endParaRPr>
          </a:p>
          <a:p>
            <a:pPr lvl="0">
              <a:spcBef>
                <a:spcPct val="20000"/>
              </a:spcBef>
            </a:pPr>
            <a:r>
              <a:rPr lang="ru-RU" sz="1100" dirty="0">
                <a:solidFill>
                  <a:srgbClr val="000000"/>
                </a:solidFill>
                <a:latin typeface="Century Gothic"/>
              </a:rPr>
              <a:t>где:</a:t>
            </a:r>
          </a:p>
          <a:p>
            <a:pPr lvl="0">
              <a:spcBef>
                <a:spcPct val="20000"/>
              </a:spcBef>
            </a:pPr>
            <a:r>
              <a:rPr lang="ru-RU" sz="1100" dirty="0">
                <a:solidFill>
                  <a:srgbClr val="000000"/>
                </a:solidFill>
                <a:latin typeface="Century Gothic"/>
              </a:rPr>
              <a:t>Сев - норматив, определяющий размер платы за обеспечение услуг связи в сутки, тыс. рублей;</a:t>
            </a:r>
          </a:p>
          <a:p>
            <a:pPr lvl="0">
              <a:spcBef>
                <a:spcPct val="20000"/>
              </a:spcBef>
            </a:pPr>
            <a:r>
              <a:rPr lang="ru-RU" sz="1100" dirty="0" err="1">
                <a:solidFill>
                  <a:srgbClr val="000000"/>
                </a:solidFill>
                <a:latin typeface="Century Gothic"/>
              </a:rPr>
              <a:t>Всв</a:t>
            </a:r>
            <a:r>
              <a:rPr lang="ru-RU" sz="1100" dirty="0">
                <a:solidFill>
                  <a:srgbClr val="000000"/>
                </a:solidFill>
                <a:latin typeface="Century Gothic"/>
              </a:rPr>
              <a:t> - норматив, определяющий срок обеспечения услуг связи, суток.</a:t>
            </a:r>
          </a:p>
          <a:p>
            <a:pPr lvl="0">
              <a:spcBef>
                <a:spcPct val="20000"/>
              </a:spcBef>
            </a:pPr>
            <a:endParaRPr lang="ru-RU" sz="1300" dirty="0">
              <a:solidFill>
                <a:srgbClr val="000000"/>
              </a:solidFill>
              <a:latin typeface="Century Gothic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8" y="16475"/>
            <a:ext cx="953273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9926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060848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>
              <a:lnSpc>
                <a:spcPct val="100000"/>
              </a:lnSpc>
            </a:pPr>
            <a:r>
              <a:rPr lang="ru-RU" sz="2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Приказом Росстата от 28.08.2015 № 396  определены нормативы общего размера субвенций, предоставляемых из федерального бюджета бюджетам субъектов РФ на осуществлении полномочий РФ по подготовке и проведению ВСХП-2016.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5184576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endParaRPr lang="ru-RU" sz="1200" b="1" dirty="0" smtClean="0"/>
          </a:p>
          <a:p>
            <a:pPr algn="ctr"/>
            <a:r>
              <a:rPr lang="ru-RU" sz="1400" b="1" dirty="0" smtClean="0">
                <a:solidFill>
                  <a:srgbClr val="92D050"/>
                </a:solidFill>
              </a:rPr>
              <a:t>Нормативы  </a:t>
            </a:r>
            <a:r>
              <a:rPr lang="ru-RU" sz="1400" b="1" dirty="0">
                <a:solidFill>
                  <a:srgbClr val="92D050"/>
                </a:solidFill>
              </a:rPr>
              <a:t>для определения общего размера субвенций, предоставляемых из федерального бюджета бюджетам субъектов Российской Федерации на осуществление полномочий Российской Федерации по подготовке и проведению Всероссийской сельскохозяйственной переписи 2016 </a:t>
            </a:r>
            <a:r>
              <a:rPr lang="ru-RU" sz="1400" b="1" dirty="0" smtClean="0">
                <a:solidFill>
                  <a:srgbClr val="92D050"/>
                </a:solidFill>
              </a:rPr>
              <a:t>года</a:t>
            </a:r>
          </a:p>
          <a:p>
            <a:pPr algn="ctr"/>
            <a:endParaRPr lang="ru-RU" sz="1200" b="1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6277817"/>
              </p:ext>
            </p:extLst>
          </p:nvPr>
        </p:nvGraphicFramePr>
        <p:xfrm>
          <a:off x="827584" y="2877701"/>
          <a:ext cx="7704856" cy="3251454"/>
        </p:xfrm>
        <a:graphic>
          <a:graphicData uri="http://schemas.openxmlformats.org/drawingml/2006/table">
            <a:tbl>
              <a:tblPr firstRow="1" firstCol="1" bandRow="1">
                <a:tableStyleId>{16D9F66E-5EB9-4882-86FB-DCBF35E3C3E4}</a:tableStyleId>
              </a:tblPr>
              <a:tblGrid>
                <a:gridCol w="479605"/>
                <a:gridCol w="4460328"/>
                <a:gridCol w="1438815"/>
                <a:gridCol w="1326108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N п/п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Наименование норматива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Единицы измерения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Норматив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1.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Площадь помещения для размещения 1 человека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кв. метров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не более 6,0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>
                    <a:cell3D prstMaterial="dkEdge">
                      <a:bevel prst="riblet"/>
                      <a:lightRig rig="flood" dir="t"/>
                    </a:cell3D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2.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Срок аренды помещения для размещения 1 человека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месяц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2,9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>
                    <a:cell3D prstMaterial="dkEdge">
                      <a:bevel prst="riblet"/>
                      <a:lightRig rig="flood" dir="t"/>
                    </a:cell3D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3.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Стоимость обеспечения охраны помещения в расчете на 1 человека (в случае, если помещение не обеспечено охраной)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тыс. рублей в месяц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не более 34,8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>
                    <a:cell3D prstMaterial="dkEdge">
                      <a:bevel prst="riblet"/>
                      <a:lightRig rig="flood" dir="t"/>
                    </a:cell3D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4.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Период охраны помещения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месяц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2,9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>
                    <a:cell3D prstMaterial="dkEdge">
                      <a:bevel prst="riblet"/>
                      <a:lightRig rig="flood" dir="t"/>
                    </a:cell3D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5.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Размер платы за предоставление транспортного средства в сутки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тыс. рублей в сутки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не более 1,12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>
                    <a:cell3D prstMaterial="dkEdge">
                      <a:bevel prst="riblet"/>
                      <a:lightRig rig="flood" dir="t"/>
                    </a:cell3D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6.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Срок предоставления транспортного средства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сутки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87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>
                    <a:cell3D prstMaterial="dkEdge">
                      <a:bevel prst="riblet"/>
                      <a:lightRig rig="flood" dir="t"/>
                    </a:cell3D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7.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Размер платы за обеспечение услуг связи в сутки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тыс. рублей в сутки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не более 0,03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>
                    <a:cell3D prstMaterial="dkEdge">
                      <a:bevel prst="riblet"/>
                      <a:lightRig rig="flood" dir="t"/>
                    </a:cell3D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8.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Срок обеспечения услуг связи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сутки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87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>
                    <a:cell3D prstMaterial="dkEdge">
                      <a:bevel prst="riblet"/>
                      <a:lightRig rig="flood" dir="t"/>
                    </a:cell3D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197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95536" y="260648"/>
            <a:ext cx="8229600" cy="6192688"/>
          </a:xfrm>
        </p:spPr>
        <p:txBody>
          <a:bodyPr>
            <a:normAutofit/>
          </a:bodyPr>
          <a:lstStyle/>
          <a:p>
            <a:pPr indent="274320" algn="just"/>
            <a:r>
              <a:rPr lang="ru-RU" sz="1400" dirty="0" smtClean="0"/>
              <a:t> Заключение </a:t>
            </a:r>
            <a:r>
              <a:rPr lang="ru-RU" sz="1400" dirty="0"/>
              <a:t>договоров аренды помещений осуществляется в 2016 году на </a:t>
            </a:r>
            <a:r>
              <a:rPr lang="ru-RU" sz="1400" dirty="0" smtClean="0"/>
              <a:t>период</a:t>
            </a:r>
            <a:br>
              <a:rPr lang="ru-RU" sz="1400" dirty="0" smtClean="0"/>
            </a:br>
            <a:r>
              <a:rPr lang="ru-RU" sz="1400" dirty="0" smtClean="0"/>
              <a:t> </a:t>
            </a:r>
            <a:r>
              <a:rPr lang="ru-RU" sz="1400" b="1" dirty="0"/>
              <a:t>с 9 июня по 3 сентября 2016 года (87 календарных дней)</a:t>
            </a:r>
            <a:r>
              <a:rPr lang="ru-RU" sz="1400" dirty="0"/>
              <a:t> - для работы инструкторов</a:t>
            </a:r>
            <a:r>
              <a:rPr lang="ru-RU" sz="1400" dirty="0" smtClean="0"/>
              <a:t>.</a:t>
            </a:r>
          </a:p>
          <a:p>
            <a:pPr indent="274320" algn="just"/>
            <a:r>
              <a:rPr lang="ru-RU" sz="1400" dirty="0">
                <a:solidFill>
                  <a:srgbClr val="00B050"/>
                </a:solidFill>
              </a:rPr>
              <a:t>Помещение должно отвечать санитарно-гигиеническим нормам, быть обеспечено необходимой </a:t>
            </a:r>
            <a:r>
              <a:rPr lang="ru-RU" sz="1400" dirty="0" smtClean="0">
                <a:solidFill>
                  <a:srgbClr val="00B050"/>
                </a:solidFill>
              </a:rPr>
              <a:t>охраной              , мебелью           , </a:t>
            </a:r>
            <a:r>
              <a:rPr lang="ru-RU" sz="1400" dirty="0">
                <a:solidFill>
                  <a:srgbClr val="00B050"/>
                </a:solidFill>
              </a:rPr>
              <a:t>электрическими </a:t>
            </a:r>
            <a:r>
              <a:rPr lang="ru-RU" sz="1400" dirty="0" smtClean="0">
                <a:solidFill>
                  <a:srgbClr val="00B050"/>
                </a:solidFill>
              </a:rPr>
              <a:t>розетками           , </a:t>
            </a:r>
            <a:r>
              <a:rPr lang="ru-RU" sz="1400" dirty="0">
                <a:solidFill>
                  <a:srgbClr val="00B050"/>
                </a:solidFill>
              </a:rPr>
              <a:t>средствами связи и пожаротушения.</a:t>
            </a:r>
          </a:p>
          <a:p>
            <a:pPr indent="274320" algn="just"/>
            <a:r>
              <a:rPr lang="ru-RU" sz="1400" dirty="0"/>
              <a:t>В помещении могут быть размещены информационные материалы и средства наглядной агитации для популяризации сельскохозяйственной переписи.</a:t>
            </a:r>
          </a:p>
          <a:p>
            <a:pPr indent="274320" algn="just"/>
            <a:r>
              <a:rPr lang="ru-RU" sz="1400" dirty="0">
                <a:solidFill>
                  <a:srgbClr val="00B0F0"/>
                </a:solidFill>
              </a:rPr>
              <a:t>Запрещается использование помещения в интересах политических партий, общественных движений, а также для проведения мероприятий, не связанных с сельскохозяйственной переписью</a:t>
            </a:r>
            <a:r>
              <a:rPr lang="ru-RU" sz="1400" dirty="0"/>
              <a:t>.</a:t>
            </a:r>
          </a:p>
          <a:p>
            <a:pPr indent="274320" algn="just"/>
            <a:r>
              <a:rPr lang="ru-RU" sz="1400" dirty="0"/>
              <a:t>Затраты на оплату аренды помещения (в том числе эксплуатационные расходы), обеспечение охраны помещения и услуг связи, а также на оплату аренды предоставленных транспортных средств, осуществляются органами исполнительной власти субъекта Российской Федерации или органами местного самоуправления на основании утвержденных нормативов за счет соответствующих финансовых средств в виде субвенций из федерального бюджета.</a:t>
            </a:r>
          </a:p>
          <a:p>
            <a:pPr indent="274320" algn="just"/>
            <a:r>
              <a:rPr lang="ru-RU" sz="1400" dirty="0">
                <a:solidFill>
                  <a:srgbClr val="7030A0"/>
                </a:solidFill>
              </a:rPr>
              <a:t>Приёмка готовности помещения к работе (обеспеченность необходимой охраной, мебелью, электрическими розетками, средствами связи, </a:t>
            </a:r>
            <a:r>
              <a:rPr lang="ru-RU" sz="1400" dirty="0" smtClean="0">
                <a:solidFill>
                  <a:srgbClr val="7030A0"/>
                </a:solidFill>
              </a:rPr>
              <a:t>пожаротушения) </a:t>
            </a:r>
            <a:r>
              <a:rPr lang="ru-RU" sz="1400" dirty="0">
                <a:solidFill>
                  <a:srgbClr val="7030A0"/>
                </a:solidFill>
              </a:rPr>
              <a:t>осуществляется комиссией  муниципального  образования  по  проведению сельскохозяйственной переписи с участием   </a:t>
            </a:r>
            <a:r>
              <a:rPr lang="ru-RU" sz="1400" dirty="0" smtClean="0">
                <a:solidFill>
                  <a:srgbClr val="7030A0"/>
                </a:solidFill>
              </a:rPr>
              <a:t>представителей </a:t>
            </a:r>
            <a:r>
              <a:rPr lang="ru-RU" sz="1400" dirty="0" err="1" smtClean="0">
                <a:solidFill>
                  <a:srgbClr val="7030A0"/>
                </a:solidFill>
              </a:rPr>
              <a:t>Владимирстата</a:t>
            </a:r>
            <a:r>
              <a:rPr lang="ru-RU" sz="1400" dirty="0" smtClean="0">
                <a:solidFill>
                  <a:srgbClr val="7030A0"/>
                </a:solidFill>
              </a:rPr>
              <a:t>.     </a:t>
            </a:r>
            <a:r>
              <a:rPr lang="ru-RU" sz="1400" dirty="0">
                <a:solidFill>
                  <a:srgbClr val="7030A0"/>
                </a:solidFill>
              </a:rPr>
              <a:t>Приёмка готовности помещения оформляется актом, который должен содержать сведения о его почтовом адресе</a:t>
            </a:r>
            <a:r>
              <a:rPr lang="ru-RU" sz="1400" dirty="0" smtClean="0">
                <a:solidFill>
                  <a:srgbClr val="7030A0"/>
                </a:solidFill>
              </a:rPr>
              <a:t>.</a:t>
            </a:r>
          </a:p>
          <a:p>
            <a:pPr algn="just"/>
            <a:r>
              <a:rPr lang="ru-RU" sz="1400" dirty="0"/>
              <a:t>Сведения о месте нахождения (почтовый адрес) помещений для работы лиц, осуществляющих сбор сведений об объектах переписи, режиме работы и номере телефонов публикуются в местных средствах массовой информации, на сайтах </a:t>
            </a:r>
            <a:r>
              <a:rPr lang="ru-RU" sz="1400" dirty="0" err="1" smtClean="0"/>
              <a:t>Владимирстата</a:t>
            </a:r>
            <a:r>
              <a:rPr lang="ru-RU" sz="1400" dirty="0" smtClean="0"/>
              <a:t>, </a:t>
            </a:r>
            <a:r>
              <a:rPr lang="ru-RU" sz="1400" dirty="0"/>
              <a:t>администраций </a:t>
            </a:r>
            <a:r>
              <a:rPr lang="ru-RU" sz="1400" dirty="0" smtClean="0"/>
              <a:t>области и </a:t>
            </a:r>
            <a:r>
              <a:rPr lang="ru-RU" sz="1400" dirty="0"/>
              <a:t>муниципальных образований.</a:t>
            </a:r>
          </a:p>
          <a:p>
            <a:pPr algn="just"/>
            <a:endParaRPr lang="ru-RU" sz="1400" dirty="0"/>
          </a:p>
        </p:txBody>
      </p:sp>
      <p:pic>
        <p:nvPicPr>
          <p:cNvPr id="3074" name="Picture 2" descr="D:\Новая папка\IMG_03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564904"/>
            <a:ext cx="648072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Новая папка\IMG_032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791544"/>
            <a:ext cx="792088" cy="288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:\Новая папка\IMG_032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3580" y="1726556"/>
            <a:ext cx="730787" cy="353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D:\Новая папка\IMG_032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8920" y="1069767"/>
            <a:ext cx="314232" cy="254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D:\Новая папка\IMG_032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984947"/>
            <a:ext cx="504056" cy="338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D:\Новая папка\IMG_030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061519"/>
            <a:ext cx="407814" cy="262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D:\Новая папка\IMG_0337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776" y="1203001"/>
            <a:ext cx="311696" cy="394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Новая папка\IMG_0338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94" y="3861048"/>
            <a:ext cx="732681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6648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Транспортные средства предоставляются для обеспечения работы лиц, осуществляющих сбор сведений об объектах переписи, в следующих целях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:</a:t>
            </a:r>
          </a:p>
          <a:p>
            <a:pPr indent="342900" algn="just"/>
            <a:r>
              <a:rPr lang="ru-RU" dirty="0"/>
              <a:t>доставка форм переписных листов (МЧД), планшетных компьютеров, комплектов экипировки переписчиков, канцелярских принадлежностей, портфелей и др., а также сдача-приемка переписных документов и средств материально-технического обеспечения после проведения </a:t>
            </a:r>
            <a:r>
              <a:rPr lang="ru-RU" dirty="0" smtClean="0"/>
              <a:t>переписи;</a:t>
            </a:r>
            <a:endParaRPr lang="ru-RU" dirty="0"/>
          </a:p>
          <a:p>
            <a:r>
              <a:rPr lang="ru-RU" dirty="0"/>
              <a:t>доставка переписчиков к месту </a:t>
            </a:r>
            <a:r>
              <a:rPr lang="ru-RU" dirty="0" smtClean="0"/>
              <a:t>обучения и сбору сведений</a:t>
            </a:r>
            <a:br>
              <a:rPr lang="ru-RU" dirty="0" smtClean="0"/>
            </a:br>
            <a:r>
              <a:rPr lang="ru-RU" dirty="0" smtClean="0"/>
              <a:t>об </a:t>
            </a:r>
            <a:r>
              <a:rPr lang="ru-RU" dirty="0"/>
              <a:t>объектах переписи, с которыми транспортное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сообщение затруднено;</a:t>
            </a:r>
            <a:endParaRPr lang="ru-RU" dirty="0"/>
          </a:p>
          <a:p>
            <a:pPr algn="just"/>
            <a:r>
              <a:rPr lang="ru-RU" dirty="0"/>
              <a:t>переезды администраторов по сбору информации с планшетного компьютера в помещения, предоставленные для работы инструкторов.</a:t>
            </a:r>
          </a:p>
          <a:p>
            <a:pPr marL="0" indent="457200" algn="just">
              <a:buNone/>
            </a:pPr>
            <a:r>
              <a:rPr lang="ru-RU" dirty="0"/>
              <a:t>Для эффективного использования предоставленных транспортных средств уполномоченным по вопросам переписи в муниципальном районе совместно с инструкторами составляется график работы.</a:t>
            </a:r>
          </a:p>
        </p:txBody>
      </p:sp>
      <p:pic>
        <p:nvPicPr>
          <p:cNvPr id="4098" name="Picture 2" descr="D:\Новая папка\IMG_083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00" y="980729"/>
            <a:ext cx="837332" cy="824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D:\Новая папка\IMG_084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173226"/>
            <a:ext cx="1872208" cy="8318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6398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3179516779"/>
              </p:ext>
            </p:extLst>
          </p:nvPr>
        </p:nvGraphicFramePr>
        <p:xfrm>
          <a:off x="467544" y="476672"/>
          <a:ext cx="8352928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3143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2239215"/>
              </p:ext>
            </p:extLst>
          </p:nvPr>
        </p:nvGraphicFramePr>
        <p:xfrm>
          <a:off x="611560" y="476672"/>
          <a:ext cx="7632848" cy="2952328"/>
        </p:xfrm>
        <a:graphic>
          <a:graphicData uri="http://schemas.openxmlformats.org/drawingml/2006/table">
            <a:tbl>
              <a:tblPr firstRow="1" firstCol="1" bandRow="1"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5274752"/>
                <a:gridCol w="2358096"/>
              </a:tblGrid>
              <a:tr h="492055">
                <a:tc gridSpan="2"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Инструктор (87 дней)- с 9 июня по 3 сентября (июнь – 22 дня, июль – 31 день, август – 31 день, сентябрь – 3 дня)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92055"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Подготовка помещений и переписных документов для переписчиков 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 с 9  по 13 июня 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</a:tr>
              <a:tr h="246027"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Обучение </a:t>
                      </a:r>
                      <a:r>
                        <a:rPr lang="ru-RU" sz="1400" dirty="0">
                          <a:effectLst/>
                        </a:rPr>
                        <a:t>инструктора 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 14 по 18 июня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</a:tr>
              <a:tr h="246027"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Участие в обучении переписчиков 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 19 по 23 июня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</a:tr>
              <a:tr h="246027"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Организация предварительного обхода объектов ВСХП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 24 по 30 июня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</a:tr>
              <a:tr h="246027"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Проведение ВСХП-2016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 1 июля по 15 августа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</a:tr>
              <a:tr h="492055"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Контрольный обход, прием переписных документов и материальных ценностей от переписчиков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 16 по 22 августа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</a:tr>
              <a:tr h="492055"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Подготовка и сдача переписных документов и материальных ценностей уполномоченному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 23 августа по 3 сентября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0166193"/>
              </p:ext>
            </p:extLst>
          </p:nvPr>
        </p:nvGraphicFramePr>
        <p:xfrm>
          <a:off x="755576" y="3645025"/>
          <a:ext cx="7157834" cy="25202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946488"/>
                <a:gridCol w="2211346"/>
              </a:tblGrid>
              <a:tr h="720080">
                <a:tc gridSpan="2">
                  <a:txBody>
                    <a:bodyPr/>
                    <a:lstStyle/>
                    <a:p>
                      <a:pPr marL="0" algn="just" defTabSz="914400" rtl="0" eaLnBrk="1" latinLnBrk="0" hangingPunct="1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Переписчик (65 дней)- с 19 июня по 22 августа (июнь – 12 дня, июль – 31 день, август – 22 дня)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Обучение </a:t>
                      </a:r>
                      <a:r>
                        <a:rPr lang="ru-RU" sz="1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переписчика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 19 по 23 июня</a:t>
                      </a: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Предварительный обход объектов ВСХП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 24 по 30 июня</a:t>
                      </a: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Проведение ВСХП-2016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 1 июля по 15 августа</a:t>
                      </a: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</a:tr>
              <a:tr h="720080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Контрольный обход, подготовка и сдача переписных документов и материальных ценностей инструктору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 16 по 22 августа</a:t>
                      </a: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1231900" y="18288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065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068960"/>
            <a:ext cx="8435280" cy="2060848"/>
          </a:xfrm>
        </p:spPr>
        <p:txBody>
          <a:bodyPr/>
          <a:lstStyle/>
          <a:p>
            <a:r>
              <a:rPr lang="ru-RU" dirty="0" smtClean="0"/>
              <a:t>Спасибо за внимание !!!</a:t>
            </a:r>
            <a:endParaRPr lang="ru-RU" dirty="0"/>
          </a:p>
        </p:txBody>
      </p:sp>
      <p:pic>
        <p:nvPicPr>
          <p:cNvPr id="1026" name="Picture 2" descr="talism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63166"/>
            <a:ext cx="66675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7491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440160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Переписи, в соответствии с законодательством РФ, подлежат следующие категории производителей сельскохозяйственной продукции:</a:t>
            </a: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065315"/>
          </a:xfrm>
        </p:spPr>
        <p:txBody>
          <a:bodyPr>
            <a:normAutofit/>
          </a:bodyPr>
          <a:lstStyle/>
          <a:p>
            <a:pPr marL="68580" indent="0">
              <a:buNone/>
            </a:pPr>
            <a:endParaRPr lang="ru-RU" b="1" dirty="0">
              <a:ln w="1905">
                <a:solidFill>
                  <a:srgbClr val="002060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>
              <a:buFont typeface="Wingdings" pitchFamily="2" charset="2"/>
              <a:buChar char="Ø"/>
            </a:pPr>
            <a:endParaRPr lang="ru-RU" dirty="0">
              <a:ln>
                <a:solidFill>
                  <a:srgbClr val="002060"/>
                </a:solidFill>
              </a:ln>
            </a:endParaRPr>
          </a:p>
        </p:txBody>
      </p:sp>
      <p:grpSp>
        <p:nvGrpSpPr>
          <p:cNvPr id="20" name="Группа 19"/>
          <p:cNvGrpSpPr/>
          <p:nvPr/>
        </p:nvGrpSpPr>
        <p:grpSpPr>
          <a:xfrm>
            <a:off x="665266" y="1628801"/>
            <a:ext cx="7488833" cy="4811518"/>
            <a:chOff x="683568" y="2206686"/>
            <a:chExt cx="7488833" cy="4155681"/>
          </a:xfrm>
        </p:grpSpPr>
        <p:sp>
          <p:nvSpPr>
            <p:cNvPr id="21" name="Полилиния 20"/>
            <p:cNvSpPr/>
            <p:nvPr/>
          </p:nvSpPr>
          <p:spPr>
            <a:xfrm>
              <a:off x="683568" y="2206686"/>
              <a:ext cx="807967" cy="1154238"/>
            </a:xfrm>
            <a:custGeom>
              <a:avLst/>
              <a:gdLst>
                <a:gd name="connsiteX0" fmla="*/ 0 w 1154237"/>
                <a:gd name="connsiteY0" fmla="*/ 0 h 807966"/>
                <a:gd name="connsiteX1" fmla="*/ 750254 w 1154237"/>
                <a:gd name="connsiteY1" fmla="*/ 0 h 807966"/>
                <a:gd name="connsiteX2" fmla="*/ 1154237 w 1154237"/>
                <a:gd name="connsiteY2" fmla="*/ 403983 h 807966"/>
                <a:gd name="connsiteX3" fmla="*/ 750254 w 1154237"/>
                <a:gd name="connsiteY3" fmla="*/ 807966 h 807966"/>
                <a:gd name="connsiteX4" fmla="*/ 0 w 1154237"/>
                <a:gd name="connsiteY4" fmla="*/ 807966 h 807966"/>
                <a:gd name="connsiteX5" fmla="*/ 403983 w 1154237"/>
                <a:gd name="connsiteY5" fmla="*/ 403983 h 807966"/>
                <a:gd name="connsiteX6" fmla="*/ 0 w 1154237"/>
                <a:gd name="connsiteY6" fmla="*/ 0 h 807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54237" h="807966">
                  <a:moveTo>
                    <a:pt x="1154236" y="0"/>
                  </a:moveTo>
                  <a:lnTo>
                    <a:pt x="1154236" y="525178"/>
                  </a:lnTo>
                  <a:lnTo>
                    <a:pt x="577119" y="807966"/>
                  </a:lnTo>
                  <a:lnTo>
                    <a:pt x="1" y="525178"/>
                  </a:lnTo>
                  <a:lnTo>
                    <a:pt x="1" y="0"/>
                  </a:lnTo>
                  <a:lnTo>
                    <a:pt x="577119" y="282788"/>
                  </a:lnTo>
                  <a:lnTo>
                    <a:pt x="1154236" y="0"/>
                  </a:lnTo>
                  <a:close/>
                </a:path>
              </a:pathLst>
            </a:cu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431" tIns="415413" rIns="11430" bIns="415414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800" b="1" kern="1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22" name="Полилиния 21"/>
            <p:cNvSpPr/>
            <p:nvPr/>
          </p:nvSpPr>
          <p:spPr>
            <a:xfrm>
              <a:off x="1491535" y="2206686"/>
              <a:ext cx="6680866" cy="770887"/>
            </a:xfrm>
            <a:custGeom>
              <a:avLst/>
              <a:gdLst>
                <a:gd name="connsiteX0" fmla="*/ 125045 w 750254"/>
                <a:gd name="connsiteY0" fmla="*/ 0 h 6680865"/>
                <a:gd name="connsiteX1" fmla="*/ 625209 w 750254"/>
                <a:gd name="connsiteY1" fmla="*/ 0 h 6680865"/>
                <a:gd name="connsiteX2" fmla="*/ 750254 w 750254"/>
                <a:gd name="connsiteY2" fmla="*/ 125045 h 6680865"/>
                <a:gd name="connsiteX3" fmla="*/ 750254 w 750254"/>
                <a:gd name="connsiteY3" fmla="*/ 6680865 h 6680865"/>
                <a:gd name="connsiteX4" fmla="*/ 750254 w 750254"/>
                <a:gd name="connsiteY4" fmla="*/ 6680865 h 6680865"/>
                <a:gd name="connsiteX5" fmla="*/ 0 w 750254"/>
                <a:gd name="connsiteY5" fmla="*/ 6680865 h 6680865"/>
                <a:gd name="connsiteX6" fmla="*/ 0 w 750254"/>
                <a:gd name="connsiteY6" fmla="*/ 6680865 h 6680865"/>
                <a:gd name="connsiteX7" fmla="*/ 0 w 750254"/>
                <a:gd name="connsiteY7" fmla="*/ 125045 h 6680865"/>
                <a:gd name="connsiteX8" fmla="*/ 125045 w 750254"/>
                <a:gd name="connsiteY8" fmla="*/ 0 h 66808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50254" h="6680865">
                  <a:moveTo>
                    <a:pt x="750254" y="1113504"/>
                  </a:moveTo>
                  <a:lnTo>
                    <a:pt x="750254" y="5567361"/>
                  </a:lnTo>
                  <a:cubicBezTo>
                    <a:pt x="750254" y="6182326"/>
                    <a:pt x="743967" y="6680861"/>
                    <a:pt x="736212" y="6680861"/>
                  </a:cubicBezTo>
                  <a:lnTo>
                    <a:pt x="0" y="6680861"/>
                  </a:lnTo>
                  <a:lnTo>
                    <a:pt x="0" y="6680861"/>
                  </a:lnTo>
                  <a:lnTo>
                    <a:pt x="0" y="4"/>
                  </a:lnTo>
                  <a:lnTo>
                    <a:pt x="0" y="4"/>
                  </a:lnTo>
                  <a:lnTo>
                    <a:pt x="736212" y="4"/>
                  </a:lnTo>
                  <a:cubicBezTo>
                    <a:pt x="743967" y="4"/>
                    <a:pt x="750254" y="498539"/>
                    <a:pt x="750254" y="1113504"/>
                  </a:cubicBezTo>
                  <a:close/>
                </a:path>
              </a:pathLst>
            </a:cu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spcFirstLastPara="0" vert="horz" wrap="square" lIns="71121" tIns="42974" rIns="42974" bIns="42975" numCol="1" spcCol="1270" anchor="ctr" anchorCtr="0">
              <a:noAutofit/>
            </a:bodyPr>
            <a:lstStyle/>
            <a:p>
              <a:pPr marL="0" marR="0" lvl="1" indent="0" algn="l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endParaRPr lang="en-US" sz="1400" kern="1200" dirty="0" smtClean="0"/>
            </a:p>
            <a:p>
              <a:pPr marL="0" marR="0" lvl="1" indent="0" algn="l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Char char="••"/>
                <a:tabLst/>
                <a:defRPr/>
              </a:pPr>
              <a:endParaRPr lang="en-US" sz="1400" dirty="0"/>
            </a:p>
            <a:p>
              <a:pPr marL="0" marR="0" lvl="1" indent="0" algn="just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Char char="••"/>
                <a:tabLst/>
                <a:defRPr/>
              </a:pPr>
              <a:r>
                <a:rPr lang="ru-RU" sz="1400" b="1" kern="1200" dirty="0" smtClean="0"/>
                <a:t>сельскохозяйственные организации (организации, не относящиеся к субъектам малого предпринимательства, и  малые предприятия, включая </a:t>
              </a:r>
              <a:r>
                <a:rPr lang="ru-RU" sz="1400" b="1" kern="1200" dirty="0" err="1" smtClean="0"/>
                <a:t>микропредприятия</a:t>
              </a:r>
              <a:r>
                <a:rPr lang="ru-RU" sz="1400" b="1" kern="1200" dirty="0" smtClean="0"/>
                <a:t>);</a:t>
              </a:r>
            </a:p>
            <a:p>
              <a:pPr marL="114300" lvl="1" indent="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ru-RU" sz="1400" kern="1200" dirty="0"/>
            </a:p>
            <a:p>
              <a:pPr marL="114300" lvl="1" indent="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ru-RU" sz="1400" kern="1200" dirty="0"/>
            </a:p>
          </p:txBody>
        </p:sp>
        <p:sp>
          <p:nvSpPr>
            <p:cNvPr id="23" name="Полилиния 22"/>
            <p:cNvSpPr/>
            <p:nvPr/>
          </p:nvSpPr>
          <p:spPr>
            <a:xfrm>
              <a:off x="683568" y="3212880"/>
              <a:ext cx="807967" cy="1154238"/>
            </a:xfrm>
            <a:custGeom>
              <a:avLst/>
              <a:gdLst>
                <a:gd name="connsiteX0" fmla="*/ 0 w 1154237"/>
                <a:gd name="connsiteY0" fmla="*/ 0 h 807966"/>
                <a:gd name="connsiteX1" fmla="*/ 750254 w 1154237"/>
                <a:gd name="connsiteY1" fmla="*/ 0 h 807966"/>
                <a:gd name="connsiteX2" fmla="*/ 1154237 w 1154237"/>
                <a:gd name="connsiteY2" fmla="*/ 403983 h 807966"/>
                <a:gd name="connsiteX3" fmla="*/ 750254 w 1154237"/>
                <a:gd name="connsiteY3" fmla="*/ 807966 h 807966"/>
                <a:gd name="connsiteX4" fmla="*/ 0 w 1154237"/>
                <a:gd name="connsiteY4" fmla="*/ 807966 h 807966"/>
                <a:gd name="connsiteX5" fmla="*/ 403983 w 1154237"/>
                <a:gd name="connsiteY5" fmla="*/ 403983 h 807966"/>
                <a:gd name="connsiteX6" fmla="*/ 0 w 1154237"/>
                <a:gd name="connsiteY6" fmla="*/ 0 h 807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54237" h="807966">
                  <a:moveTo>
                    <a:pt x="1154236" y="0"/>
                  </a:moveTo>
                  <a:lnTo>
                    <a:pt x="1154236" y="525178"/>
                  </a:lnTo>
                  <a:lnTo>
                    <a:pt x="577119" y="807966"/>
                  </a:lnTo>
                  <a:lnTo>
                    <a:pt x="1" y="525178"/>
                  </a:lnTo>
                  <a:lnTo>
                    <a:pt x="1" y="0"/>
                  </a:lnTo>
                  <a:lnTo>
                    <a:pt x="577119" y="282788"/>
                  </a:lnTo>
                  <a:lnTo>
                    <a:pt x="1154236" y="0"/>
                  </a:lnTo>
                  <a:close/>
                </a:path>
              </a:pathLst>
            </a:cu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431" tIns="415413" rIns="11430" bIns="415414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800" kern="1200"/>
            </a:p>
          </p:txBody>
        </p:sp>
        <p:sp>
          <p:nvSpPr>
            <p:cNvPr id="24" name="Полилиния 23"/>
            <p:cNvSpPr/>
            <p:nvPr/>
          </p:nvSpPr>
          <p:spPr>
            <a:xfrm>
              <a:off x="1491533" y="3212880"/>
              <a:ext cx="6680866" cy="750255"/>
            </a:xfrm>
            <a:custGeom>
              <a:avLst/>
              <a:gdLst>
                <a:gd name="connsiteX0" fmla="*/ 125045 w 750254"/>
                <a:gd name="connsiteY0" fmla="*/ 0 h 6680865"/>
                <a:gd name="connsiteX1" fmla="*/ 625209 w 750254"/>
                <a:gd name="connsiteY1" fmla="*/ 0 h 6680865"/>
                <a:gd name="connsiteX2" fmla="*/ 750254 w 750254"/>
                <a:gd name="connsiteY2" fmla="*/ 125045 h 6680865"/>
                <a:gd name="connsiteX3" fmla="*/ 750254 w 750254"/>
                <a:gd name="connsiteY3" fmla="*/ 6680865 h 6680865"/>
                <a:gd name="connsiteX4" fmla="*/ 750254 w 750254"/>
                <a:gd name="connsiteY4" fmla="*/ 6680865 h 6680865"/>
                <a:gd name="connsiteX5" fmla="*/ 0 w 750254"/>
                <a:gd name="connsiteY5" fmla="*/ 6680865 h 6680865"/>
                <a:gd name="connsiteX6" fmla="*/ 0 w 750254"/>
                <a:gd name="connsiteY6" fmla="*/ 6680865 h 6680865"/>
                <a:gd name="connsiteX7" fmla="*/ 0 w 750254"/>
                <a:gd name="connsiteY7" fmla="*/ 125045 h 6680865"/>
                <a:gd name="connsiteX8" fmla="*/ 125045 w 750254"/>
                <a:gd name="connsiteY8" fmla="*/ 0 h 66808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50254" h="6680865">
                  <a:moveTo>
                    <a:pt x="750254" y="1113504"/>
                  </a:moveTo>
                  <a:lnTo>
                    <a:pt x="750254" y="5567361"/>
                  </a:lnTo>
                  <a:cubicBezTo>
                    <a:pt x="750254" y="6182326"/>
                    <a:pt x="743967" y="6680861"/>
                    <a:pt x="736212" y="6680861"/>
                  </a:cubicBezTo>
                  <a:lnTo>
                    <a:pt x="0" y="6680861"/>
                  </a:lnTo>
                  <a:lnTo>
                    <a:pt x="0" y="6680861"/>
                  </a:lnTo>
                  <a:lnTo>
                    <a:pt x="0" y="4"/>
                  </a:lnTo>
                  <a:lnTo>
                    <a:pt x="0" y="4"/>
                  </a:lnTo>
                  <a:lnTo>
                    <a:pt x="736212" y="4"/>
                  </a:lnTo>
                  <a:cubicBezTo>
                    <a:pt x="743967" y="4"/>
                    <a:pt x="750254" y="498539"/>
                    <a:pt x="750254" y="1113504"/>
                  </a:cubicBezTo>
                  <a:close/>
                </a:path>
              </a:pathLst>
            </a:cu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spcFirstLastPara="0" vert="horz" wrap="square" lIns="71121" tIns="42974" rIns="42974" bIns="42975" numCol="1" spcCol="1270" anchor="ctr" anchorCtr="0">
              <a:noAutofit/>
            </a:bodyPr>
            <a:lstStyle/>
            <a:p>
              <a:pPr marL="57150" lvl="1" indent="-57150" algn="l" defTabSz="4445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400" b="1" kern="1200" dirty="0" smtClean="0"/>
                <a:t>крестьянские (фермерские) хозяйства и индивидуальные предприниматели;</a:t>
              </a:r>
              <a:endParaRPr lang="ru-RU" sz="1400" b="1" kern="1200" dirty="0"/>
            </a:p>
          </p:txBody>
        </p:sp>
        <p:sp>
          <p:nvSpPr>
            <p:cNvPr id="25" name="Полилиния 24"/>
            <p:cNvSpPr/>
            <p:nvPr/>
          </p:nvSpPr>
          <p:spPr>
            <a:xfrm>
              <a:off x="683568" y="4161053"/>
              <a:ext cx="807967" cy="1154238"/>
            </a:xfrm>
            <a:custGeom>
              <a:avLst/>
              <a:gdLst>
                <a:gd name="connsiteX0" fmla="*/ 0 w 1154237"/>
                <a:gd name="connsiteY0" fmla="*/ 0 h 807966"/>
                <a:gd name="connsiteX1" fmla="*/ 750254 w 1154237"/>
                <a:gd name="connsiteY1" fmla="*/ 0 h 807966"/>
                <a:gd name="connsiteX2" fmla="*/ 1154237 w 1154237"/>
                <a:gd name="connsiteY2" fmla="*/ 403983 h 807966"/>
                <a:gd name="connsiteX3" fmla="*/ 750254 w 1154237"/>
                <a:gd name="connsiteY3" fmla="*/ 807966 h 807966"/>
                <a:gd name="connsiteX4" fmla="*/ 0 w 1154237"/>
                <a:gd name="connsiteY4" fmla="*/ 807966 h 807966"/>
                <a:gd name="connsiteX5" fmla="*/ 403983 w 1154237"/>
                <a:gd name="connsiteY5" fmla="*/ 403983 h 807966"/>
                <a:gd name="connsiteX6" fmla="*/ 0 w 1154237"/>
                <a:gd name="connsiteY6" fmla="*/ 0 h 807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54237" h="807966">
                  <a:moveTo>
                    <a:pt x="1154236" y="0"/>
                  </a:moveTo>
                  <a:lnTo>
                    <a:pt x="1154236" y="525178"/>
                  </a:lnTo>
                  <a:lnTo>
                    <a:pt x="577119" y="807966"/>
                  </a:lnTo>
                  <a:lnTo>
                    <a:pt x="1" y="525178"/>
                  </a:lnTo>
                  <a:lnTo>
                    <a:pt x="1" y="0"/>
                  </a:lnTo>
                  <a:lnTo>
                    <a:pt x="577119" y="282788"/>
                  </a:lnTo>
                  <a:lnTo>
                    <a:pt x="1154236" y="0"/>
                  </a:lnTo>
                  <a:close/>
                </a:path>
              </a:pathLst>
            </a:cu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431" tIns="415413" rIns="11430" bIns="415414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800" kern="1200" dirty="0"/>
            </a:p>
          </p:txBody>
        </p:sp>
        <p:sp>
          <p:nvSpPr>
            <p:cNvPr id="26" name="Полилиния 25"/>
            <p:cNvSpPr/>
            <p:nvPr/>
          </p:nvSpPr>
          <p:spPr>
            <a:xfrm>
              <a:off x="1491533" y="4219074"/>
              <a:ext cx="6680866" cy="750255"/>
            </a:xfrm>
            <a:custGeom>
              <a:avLst/>
              <a:gdLst>
                <a:gd name="connsiteX0" fmla="*/ 125045 w 750254"/>
                <a:gd name="connsiteY0" fmla="*/ 0 h 6680865"/>
                <a:gd name="connsiteX1" fmla="*/ 625209 w 750254"/>
                <a:gd name="connsiteY1" fmla="*/ 0 h 6680865"/>
                <a:gd name="connsiteX2" fmla="*/ 750254 w 750254"/>
                <a:gd name="connsiteY2" fmla="*/ 125045 h 6680865"/>
                <a:gd name="connsiteX3" fmla="*/ 750254 w 750254"/>
                <a:gd name="connsiteY3" fmla="*/ 6680865 h 6680865"/>
                <a:gd name="connsiteX4" fmla="*/ 750254 w 750254"/>
                <a:gd name="connsiteY4" fmla="*/ 6680865 h 6680865"/>
                <a:gd name="connsiteX5" fmla="*/ 0 w 750254"/>
                <a:gd name="connsiteY5" fmla="*/ 6680865 h 6680865"/>
                <a:gd name="connsiteX6" fmla="*/ 0 w 750254"/>
                <a:gd name="connsiteY6" fmla="*/ 6680865 h 6680865"/>
                <a:gd name="connsiteX7" fmla="*/ 0 w 750254"/>
                <a:gd name="connsiteY7" fmla="*/ 125045 h 6680865"/>
                <a:gd name="connsiteX8" fmla="*/ 125045 w 750254"/>
                <a:gd name="connsiteY8" fmla="*/ 0 h 66808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50254" h="6680865">
                  <a:moveTo>
                    <a:pt x="750254" y="1113504"/>
                  </a:moveTo>
                  <a:lnTo>
                    <a:pt x="750254" y="5567361"/>
                  </a:lnTo>
                  <a:cubicBezTo>
                    <a:pt x="750254" y="6182326"/>
                    <a:pt x="743967" y="6680861"/>
                    <a:pt x="736212" y="6680861"/>
                  </a:cubicBezTo>
                  <a:lnTo>
                    <a:pt x="0" y="6680861"/>
                  </a:lnTo>
                  <a:lnTo>
                    <a:pt x="0" y="6680861"/>
                  </a:lnTo>
                  <a:lnTo>
                    <a:pt x="0" y="4"/>
                  </a:lnTo>
                  <a:lnTo>
                    <a:pt x="0" y="4"/>
                  </a:lnTo>
                  <a:lnTo>
                    <a:pt x="736212" y="4"/>
                  </a:lnTo>
                  <a:cubicBezTo>
                    <a:pt x="743967" y="4"/>
                    <a:pt x="750254" y="498539"/>
                    <a:pt x="750254" y="1113504"/>
                  </a:cubicBezTo>
                  <a:close/>
                </a:path>
              </a:pathLst>
            </a:cu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spcFirstLastPara="0" vert="horz" wrap="square" lIns="71121" tIns="42974" rIns="42974" bIns="42975" numCol="1" spcCol="1270" anchor="ctr" anchorCtr="0">
              <a:noAutofit/>
            </a:bodyPr>
            <a:lstStyle/>
            <a:p>
              <a:pPr marL="57150" lvl="1" indent="-57150" algn="l" defTabSz="4445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400" b="1" kern="1200" dirty="0" smtClean="0"/>
                <a:t>личные подсобные и другие индивидуальные хозяйства граждан;</a:t>
              </a:r>
              <a:endParaRPr lang="ru-RU" sz="1400" b="1" kern="1200" dirty="0"/>
            </a:p>
          </p:txBody>
        </p:sp>
        <p:sp>
          <p:nvSpPr>
            <p:cNvPr id="27" name="Полилиния 26"/>
            <p:cNvSpPr/>
            <p:nvPr/>
          </p:nvSpPr>
          <p:spPr>
            <a:xfrm>
              <a:off x="683568" y="5208129"/>
              <a:ext cx="807967" cy="1154238"/>
            </a:xfrm>
            <a:custGeom>
              <a:avLst/>
              <a:gdLst>
                <a:gd name="connsiteX0" fmla="*/ 0 w 1154237"/>
                <a:gd name="connsiteY0" fmla="*/ 0 h 807966"/>
                <a:gd name="connsiteX1" fmla="*/ 750254 w 1154237"/>
                <a:gd name="connsiteY1" fmla="*/ 0 h 807966"/>
                <a:gd name="connsiteX2" fmla="*/ 1154237 w 1154237"/>
                <a:gd name="connsiteY2" fmla="*/ 403983 h 807966"/>
                <a:gd name="connsiteX3" fmla="*/ 750254 w 1154237"/>
                <a:gd name="connsiteY3" fmla="*/ 807966 h 807966"/>
                <a:gd name="connsiteX4" fmla="*/ 0 w 1154237"/>
                <a:gd name="connsiteY4" fmla="*/ 807966 h 807966"/>
                <a:gd name="connsiteX5" fmla="*/ 403983 w 1154237"/>
                <a:gd name="connsiteY5" fmla="*/ 403983 h 807966"/>
                <a:gd name="connsiteX6" fmla="*/ 0 w 1154237"/>
                <a:gd name="connsiteY6" fmla="*/ 0 h 807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54237" h="807966">
                  <a:moveTo>
                    <a:pt x="1154236" y="0"/>
                  </a:moveTo>
                  <a:lnTo>
                    <a:pt x="1154236" y="525178"/>
                  </a:lnTo>
                  <a:lnTo>
                    <a:pt x="577119" y="807966"/>
                  </a:lnTo>
                  <a:lnTo>
                    <a:pt x="1" y="525178"/>
                  </a:lnTo>
                  <a:lnTo>
                    <a:pt x="1" y="0"/>
                  </a:lnTo>
                  <a:lnTo>
                    <a:pt x="577119" y="282788"/>
                  </a:lnTo>
                  <a:lnTo>
                    <a:pt x="1154236" y="0"/>
                  </a:lnTo>
                  <a:close/>
                </a:path>
              </a:pathLst>
            </a:cu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971" tIns="417953" rIns="13970" bIns="417954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200" kern="1200"/>
            </a:p>
          </p:txBody>
        </p:sp>
        <p:sp>
          <p:nvSpPr>
            <p:cNvPr id="28" name="Полилиния 27"/>
            <p:cNvSpPr/>
            <p:nvPr/>
          </p:nvSpPr>
          <p:spPr>
            <a:xfrm>
              <a:off x="1491533" y="5225266"/>
              <a:ext cx="6680866" cy="750255"/>
            </a:xfrm>
            <a:custGeom>
              <a:avLst/>
              <a:gdLst>
                <a:gd name="connsiteX0" fmla="*/ 125045 w 750254"/>
                <a:gd name="connsiteY0" fmla="*/ 0 h 6680865"/>
                <a:gd name="connsiteX1" fmla="*/ 625209 w 750254"/>
                <a:gd name="connsiteY1" fmla="*/ 0 h 6680865"/>
                <a:gd name="connsiteX2" fmla="*/ 750254 w 750254"/>
                <a:gd name="connsiteY2" fmla="*/ 125045 h 6680865"/>
                <a:gd name="connsiteX3" fmla="*/ 750254 w 750254"/>
                <a:gd name="connsiteY3" fmla="*/ 6680865 h 6680865"/>
                <a:gd name="connsiteX4" fmla="*/ 750254 w 750254"/>
                <a:gd name="connsiteY4" fmla="*/ 6680865 h 6680865"/>
                <a:gd name="connsiteX5" fmla="*/ 0 w 750254"/>
                <a:gd name="connsiteY5" fmla="*/ 6680865 h 6680865"/>
                <a:gd name="connsiteX6" fmla="*/ 0 w 750254"/>
                <a:gd name="connsiteY6" fmla="*/ 6680865 h 6680865"/>
                <a:gd name="connsiteX7" fmla="*/ 0 w 750254"/>
                <a:gd name="connsiteY7" fmla="*/ 125045 h 6680865"/>
                <a:gd name="connsiteX8" fmla="*/ 125045 w 750254"/>
                <a:gd name="connsiteY8" fmla="*/ 0 h 66808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50254" h="6680865">
                  <a:moveTo>
                    <a:pt x="750254" y="1113504"/>
                  </a:moveTo>
                  <a:lnTo>
                    <a:pt x="750254" y="5567361"/>
                  </a:lnTo>
                  <a:cubicBezTo>
                    <a:pt x="750254" y="6182326"/>
                    <a:pt x="743967" y="6680861"/>
                    <a:pt x="736212" y="6680861"/>
                  </a:cubicBezTo>
                  <a:lnTo>
                    <a:pt x="0" y="6680861"/>
                  </a:lnTo>
                  <a:lnTo>
                    <a:pt x="0" y="6680861"/>
                  </a:lnTo>
                  <a:lnTo>
                    <a:pt x="0" y="4"/>
                  </a:lnTo>
                  <a:lnTo>
                    <a:pt x="0" y="4"/>
                  </a:lnTo>
                  <a:lnTo>
                    <a:pt x="736212" y="4"/>
                  </a:lnTo>
                  <a:cubicBezTo>
                    <a:pt x="743967" y="4"/>
                    <a:pt x="750254" y="498539"/>
                    <a:pt x="750254" y="1113504"/>
                  </a:cubicBezTo>
                  <a:close/>
                </a:path>
              </a:pathLst>
            </a:cu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spcFirstLastPara="0" vert="horz" wrap="square" lIns="71121" tIns="42974" rIns="42974" bIns="42975" numCol="1" spcCol="1270" anchor="ctr" anchorCtr="0">
              <a:noAutofit/>
            </a:bodyPr>
            <a:lstStyle/>
            <a:p>
              <a:pPr marL="57150" lvl="1" indent="-57150" algn="l" defTabSz="4445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400" b="1" kern="1200" dirty="0" smtClean="0"/>
                <a:t>садоводческие, огороднические и дачные некоммерческие объединения граждан</a:t>
              </a:r>
              <a:endParaRPr lang="ru-RU" sz="1400" b="1" kern="1200" dirty="0"/>
            </a:p>
          </p:txBody>
        </p:sp>
      </p:grp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6912" y="5747610"/>
            <a:ext cx="1187624" cy="1124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1572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0" indent="0" algn="just">
              <a:buNone/>
            </a:pPr>
            <a:endParaRPr lang="ru-RU" dirty="0"/>
          </a:p>
          <a:p>
            <a:pPr marL="0" indent="0" algn="just">
              <a:buNone/>
            </a:pPr>
            <a:endParaRPr lang="ru-RU" dirty="0" smtClean="0"/>
          </a:p>
          <a:p>
            <a:pPr algn="just"/>
            <a:r>
              <a:rPr lang="ru-RU" dirty="0" smtClean="0"/>
              <a:t>Основой </a:t>
            </a:r>
            <a:r>
              <a:rPr lang="ru-RU" dirty="0"/>
              <a:t>формирования генеральной совокупности статистических единиц (объектов), подлежащих переписи, являются </a:t>
            </a:r>
            <a:r>
              <a:rPr lang="ru-RU" b="1" dirty="0"/>
              <a:t>списки объектов сельскохозяйственной переписи, </a:t>
            </a:r>
            <a:r>
              <a:rPr lang="ru-RU" dirty="0"/>
              <a:t>которые составляются в соответствии с Порядком составления списков объектов Всероссийской сельскохозяйственной переписи 2016 года, утвержденным приказом Росстата от 30 сентября 2014 г. № 589.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3"/>
            <a:ext cx="1095797" cy="1052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 descr="D:\Новая папка\IMG_034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861048"/>
            <a:ext cx="2839864" cy="22730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0392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5790" y="116632"/>
            <a:ext cx="8229600" cy="504056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dirty="0" smtClean="0">
                <a:ln>
                  <a:solidFill>
                    <a:schemeClr val="tx1"/>
                  </a:solidFill>
                </a:ln>
                <a:effectLst/>
              </a:rPr>
              <a:t>В соответствии с Порядком сформированы 8 списков:</a:t>
            </a:r>
            <a:endParaRPr lang="ru-RU" sz="2400" dirty="0">
              <a:ln>
                <a:solidFill>
                  <a:schemeClr val="tx1"/>
                </a:solidFill>
              </a:ln>
              <a:effectLst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772816"/>
            <a:ext cx="8229600" cy="4968552"/>
          </a:xfrm>
          <a:solidFill>
            <a:schemeClr val="bg1"/>
          </a:solidFill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indent="0">
              <a:buNone/>
            </a:pPr>
            <a:endParaRPr lang="ru-RU" sz="19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2"/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ru-RU" sz="19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2"/>
              </a:solidFill>
            </a:endParaRPr>
          </a:p>
          <a:p>
            <a:pPr marL="0" indent="0">
              <a:buNone/>
            </a:pPr>
            <a:endParaRPr lang="ru-RU" sz="19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2"/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ru-RU" sz="19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2"/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613"/>
            <a:ext cx="683568" cy="713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 descr="D:\Новая папка\хозяйства\ae8b82bbc7a9f8f28e494d6f8b71e4eb.jpe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" y="2996952"/>
            <a:ext cx="1111077" cy="72008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Прямоугольник 19"/>
          <p:cNvSpPr/>
          <p:nvPr/>
        </p:nvSpPr>
        <p:spPr>
          <a:xfrm>
            <a:off x="683568" y="821051"/>
            <a:ext cx="820891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50000"/>
              </a:lnSpc>
            </a:pPr>
            <a:r>
              <a:rPr lang="ru-RU" sz="1600" dirty="0" smtClean="0"/>
              <a:t>1. Сельскохозяйственные </a:t>
            </a:r>
            <a:r>
              <a:rPr lang="ru-RU" sz="1600" dirty="0"/>
              <a:t>организации, кроме </a:t>
            </a:r>
            <a:r>
              <a:rPr lang="ru-RU" sz="1600" dirty="0" err="1" smtClean="0"/>
              <a:t>микропредприятий</a:t>
            </a:r>
            <a:r>
              <a:rPr lang="ru-RU" sz="1600" dirty="0" smtClean="0"/>
              <a:t>.</a:t>
            </a:r>
            <a:endParaRPr lang="ru-RU" sz="1600" dirty="0"/>
          </a:p>
          <a:p>
            <a:pPr indent="457200" algn="just">
              <a:lnSpc>
                <a:spcPct val="150000"/>
              </a:lnSpc>
            </a:pPr>
            <a:r>
              <a:rPr lang="ru-RU" sz="1600" dirty="0" smtClean="0"/>
              <a:t>2</a:t>
            </a:r>
            <a:r>
              <a:rPr lang="ru-RU" sz="1600" dirty="0"/>
              <a:t>. </a:t>
            </a:r>
            <a:r>
              <a:rPr lang="ru-RU" sz="1600" dirty="0" err="1" smtClean="0"/>
              <a:t>Микропредприятия</a:t>
            </a:r>
            <a:r>
              <a:rPr lang="ru-RU" sz="1600" dirty="0" smtClean="0"/>
              <a:t>.</a:t>
            </a:r>
            <a:endParaRPr lang="ru-RU" sz="1600" dirty="0"/>
          </a:p>
          <a:p>
            <a:pPr indent="457200" algn="just">
              <a:lnSpc>
                <a:spcPct val="150000"/>
              </a:lnSpc>
            </a:pPr>
            <a:r>
              <a:rPr lang="ru-RU" sz="1600" dirty="0"/>
              <a:t>3. Крестьянские (фермерские) хозяйства. </a:t>
            </a:r>
          </a:p>
          <a:p>
            <a:pPr indent="457200" algn="just">
              <a:lnSpc>
                <a:spcPct val="150000"/>
              </a:lnSpc>
            </a:pPr>
            <a:r>
              <a:rPr lang="ru-RU" sz="1600" dirty="0" smtClean="0"/>
              <a:t>4</a:t>
            </a:r>
            <a:r>
              <a:rPr lang="ru-RU" sz="1600" dirty="0"/>
              <a:t>. Индивидуальные предприниматели.</a:t>
            </a:r>
          </a:p>
          <a:p>
            <a:pPr indent="457200" algn="just">
              <a:lnSpc>
                <a:spcPct val="150000"/>
              </a:lnSpc>
            </a:pPr>
            <a:r>
              <a:rPr lang="ru-RU" sz="1600" dirty="0" smtClean="0"/>
              <a:t>5.Подсобные </a:t>
            </a:r>
            <a:r>
              <a:rPr lang="ru-RU" sz="1600" dirty="0"/>
              <a:t>сельскохозяйственные предприятия  несельскохозяйственных </a:t>
            </a:r>
            <a:r>
              <a:rPr lang="ru-RU" sz="1600" dirty="0" smtClean="0"/>
              <a:t>организаций.</a:t>
            </a:r>
            <a:endParaRPr lang="ru-RU" sz="1600" dirty="0"/>
          </a:p>
          <a:p>
            <a:pPr indent="457200" algn="just">
              <a:lnSpc>
                <a:spcPct val="150000"/>
              </a:lnSpc>
            </a:pPr>
            <a:r>
              <a:rPr lang="ru-RU" sz="1600" dirty="0"/>
              <a:t>6. Садоводческие, огороднические  и дачные    некоммерческие </a:t>
            </a:r>
            <a:r>
              <a:rPr lang="ru-RU" sz="1600" dirty="0" smtClean="0"/>
              <a:t>объединения </a:t>
            </a:r>
            <a:r>
              <a:rPr lang="ru-RU" sz="1600" dirty="0"/>
              <a:t>граждан.</a:t>
            </a:r>
          </a:p>
          <a:p>
            <a:pPr indent="457200" algn="just">
              <a:lnSpc>
                <a:spcPct val="150000"/>
              </a:lnSpc>
            </a:pPr>
            <a:r>
              <a:rPr lang="ru-RU" sz="1600" dirty="0"/>
              <a:t>7. Граждане,  имеющие  земельные  участки  для  ведения  личного подсобного хозяйства, индивидуального жилищного строительства, другие земельные участки, не входящие в объединения,  или   имеющие сельскохозяйственных животных в сельских </a:t>
            </a:r>
            <a:r>
              <a:rPr lang="ru-RU" sz="1600" dirty="0" smtClean="0"/>
              <a:t>поселениях.</a:t>
            </a:r>
            <a:endParaRPr lang="ru-RU" sz="1600" dirty="0"/>
          </a:p>
          <a:p>
            <a:pPr indent="457200" algn="just">
              <a:lnSpc>
                <a:spcPct val="150000"/>
              </a:lnSpc>
            </a:pPr>
            <a:r>
              <a:rPr lang="ru-RU" sz="1600" dirty="0" smtClean="0"/>
              <a:t>8. </a:t>
            </a:r>
            <a:r>
              <a:rPr lang="ru-RU" sz="1600" dirty="0"/>
              <a:t>Граждане, имеющие земельные  участки  для  ведения  личного подсобного хозяйства, индивидуального жилищного строительства, другие земельные участки, не входящие в объединения, или имеющие сельскохозяйственных животных в городских округах, городских поселениях</a:t>
            </a:r>
            <a:r>
              <a:rPr lang="ru-RU" sz="1600" dirty="0" smtClean="0"/>
              <a:t>.</a:t>
            </a:r>
            <a:endParaRPr lang="ru-RU" sz="16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72816"/>
            <a:ext cx="1149177" cy="611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Рисунок 21" descr="D:\Новая папка\хозяйства\picture_01_10_10_12_15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593206"/>
            <a:ext cx="1152128" cy="6699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Рисунок 22" descr="D:\Новая папка\хозяйства\picture_30_09_10_12_15.p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" y="786539"/>
            <a:ext cx="1162050" cy="72326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Рисунок 23" descr="D:\Новая папка\хозяйства\picture_39_09_10_12_15.pn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1" y="1148173"/>
            <a:ext cx="936104" cy="44503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Рисунок 24" descr="D:\Новая папка\хозяйства\39c9ee91976fc5c1490752df8714cd7f.jpe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509120"/>
            <a:ext cx="1224136" cy="523503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Рисунок 25" descr="D:\Новая папка\хозяйства\picture_59_09_10_12_15.pn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5949280"/>
            <a:ext cx="1404156" cy="7920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Рисунок 26" descr="D:\Новая папка\хозяйства\e488aee2f4d5b3cb06ddf1bfa3b292e4.jpeg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8945" y="2636912"/>
            <a:ext cx="1164903" cy="4817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29882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584176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ru-RU" sz="1800" b="1" dirty="0" smtClean="0">
                <a:effectLst/>
              </a:rPr>
              <a:t>Составление списков осуществляется с использованием подсистемы формирования списков объектов Всероссийской сельскохозяйственной переписи 2016 года (ПК ФСО ВСХП) автоматизированной системы обработки данных (АС ВСХП - 2016).</a:t>
            </a:r>
            <a:r>
              <a:rPr lang="ru-RU" sz="1800" b="1" dirty="0">
                <a:effectLst/>
              </a:rPr>
              <a:t/>
            </a:r>
            <a:br>
              <a:rPr lang="ru-RU" sz="1800" b="1" dirty="0">
                <a:effectLst/>
              </a:rPr>
            </a:br>
            <a:endParaRPr lang="ru-RU" sz="1800" dirty="0">
              <a:effectLst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57200" y="1556792"/>
            <a:ext cx="8229600" cy="518457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200" b="1" dirty="0" smtClean="0">
                <a:solidFill>
                  <a:schemeClr val="bg2">
                    <a:lumMod val="10000"/>
                  </a:schemeClr>
                </a:solidFill>
              </a:rPr>
              <a:t>Основное, на что надо обратить внимание по составлению списков объектов переписи и проведению корректировок:</a:t>
            </a:r>
          </a:p>
          <a:p>
            <a:pPr marL="0" indent="0" algn="just">
              <a:buNone/>
            </a:pPr>
            <a:endParaRPr lang="ru-RU" sz="1200" dirty="0" smtClean="0">
              <a:solidFill>
                <a:schemeClr val="bg2">
                  <a:lumMod val="10000"/>
                </a:schemeClr>
              </a:solidFill>
            </a:endParaRPr>
          </a:p>
          <a:p>
            <a:pPr marL="228600" indent="-228600" algn="just">
              <a:buFont typeface="+mj-lt"/>
              <a:buAutoNum type="arabicPeriod"/>
            </a:pP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</a:rPr>
              <a:t>Тип предприятия – списки № 1,2, - особенно касается типа 8 – неопределенный  тип – по имеющей информации определить тип предприятия и перераспределить объекты по спискам 1 – крупные средние, малые  или 2 – </a:t>
            </a:r>
            <a:r>
              <a:rPr lang="ru-RU" sz="1400" dirty="0" err="1" smtClean="0">
                <a:solidFill>
                  <a:schemeClr val="bg2">
                    <a:lumMod val="10000"/>
                  </a:schemeClr>
                </a:solidFill>
              </a:rPr>
              <a:t>микропредприятия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</a:rPr>
              <a:t>.</a:t>
            </a:r>
          </a:p>
          <a:p>
            <a:pPr marL="228600" indent="-228600" algn="just">
              <a:buFont typeface="+mj-lt"/>
              <a:buAutoNum type="arabicPeriod"/>
            </a:pP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</a:rPr>
              <a:t>Применить ценз для списка № 5   «Подсобные сельскохозяйственные предприятия  несельскохозяйственных организаций» - В список включаются хозяйства, имеющие посевные площади сельскохозяйственных культур не менее 50 гектаров и/или не менее 10 голов крупного рогатого скота, или не менее 5 голов коров, или не менее 20 голов свиней, или не менее 15 голов овец или коз, или не менее 100 голов птицы, или не менее 10 голов лошадей.</a:t>
            </a:r>
          </a:p>
          <a:p>
            <a:pPr marL="228600" indent="-228600" algn="just">
              <a:buFont typeface="+mj-lt"/>
              <a:buAutoNum type="arabicPeriod"/>
            </a:pP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</a:rPr>
              <a:t>При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</a:rPr>
              <a:t>наличии земли, и отсутствии деятельности у организации – необходимо проставить статус объекта - 1 – ликвидированная организация.</a:t>
            </a:r>
          </a:p>
          <a:p>
            <a:pPr marL="228600" indent="-228600" algn="just">
              <a:buFont typeface="+mj-lt"/>
              <a:buAutoNum type="arabicPeriod"/>
            </a:pP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</a:rPr>
              <a:t>Обязательно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</a:rPr>
              <a:t>проверить Адрес объекта - Обратите внимание, что Адрес объекта заполняется в формате: Индекс, Регион, Район, Населенный пункт, Улица, Дом/Корпус, Квартира</a:t>
            </a:r>
          </a:p>
          <a:p>
            <a:pPr marL="228600" indent="-228600" algn="just">
              <a:buFont typeface="+mj-lt"/>
              <a:buAutoNum type="arabicPeriod"/>
            </a:pP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</a:rPr>
              <a:t>По 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</a:rPr>
              <a:t>ликвидированным организациям  обязательно выяснить, кому передана земля. В случае передачи земли другому владельцу ликвидированная  организация удаляется из списков, а владелец земли включается как объект переписи.  Если организация не найдена, то она остается в списках.</a:t>
            </a:r>
          </a:p>
          <a:p>
            <a:pPr>
              <a:buFont typeface="Wingdings" pitchFamily="2" charset="2"/>
              <a:buChar char="v"/>
            </a:pPr>
            <a:endParaRPr lang="ru-RU" sz="1200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3273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7386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О составлении списков ВСХП-2016</a:t>
            </a:r>
            <a:endParaRPr lang="ru-RU" sz="36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007902"/>
            <a:ext cx="7728900" cy="821173"/>
          </a:xfrm>
          <a:prstGeom prst="rect">
            <a:avLst/>
          </a:prstGeom>
          <a:ln>
            <a:headEnd/>
            <a:tailEnd/>
          </a:ln>
          <a:ex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8103249"/>
              </p:ext>
            </p:extLst>
          </p:nvPr>
        </p:nvGraphicFramePr>
        <p:xfrm>
          <a:off x="395536" y="2132856"/>
          <a:ext cx="8352928" cy="4013324"/>
        </p:xfrm>
        <a:graphic>
          <a:graphicData uri="http://schemas.openxmlformats.org/drawingml/2006/table">
            <a:tbl>
              <a:tblPr firstRow="1" bandRow="1">
                <a:tableStyleId>{0660B408-B3CF-4A94-85FC-2B1E0A45F4A2}</a:tableStyleId>
              </a:tblPr>
              <a:tblGrid>
                <a:gridCol w="3168352"/>
                <a:gridCol w="5184576"/>
              </a:tblGrid>
              <a:tr h="216024">
                <a:tc>
                  <a:txBody>
                    <a:bodyPr/>
                    <a:lstStyle/>
                    <a:p>
                      <a:pPr marL="427990" indent="410210" algn="ctr">
                        <a:lnSpc>
                          <a:spcPts val="1335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Вопрос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5400" marR="2540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420370" indent="410210" algn="ctr">
                        <a:lnSpc>
                          <a:spcPts val="1335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Ответ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892899">
                <a:tc>
                  <a:txBody>
                    <a:bodyPr/>
                    <a:lstStyle/>
                    <a:p>
                      <a:pPr indent="410210" algn="just">
                        <a:lnSpc>
                          <a:spcPts val="1325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Следует ли включать в список объектов переписи территориально обособленные единицы, отсутствую­щие в Статрегистре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5400" marR="2540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indent="420370" algn="just">
                        <a:lnSpc>
                          <a:spcPts val="1325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Для целей ВСХП территориально обособленная единица находится на терри­тории иного муниципального образования (отличного от места регистрации), где </a:t>
                      </a:r>
                      <a:r>
                        <a:rPr lang="ru-RU" sz="1200" dirty="0" smtClean="0">
                          <a:effectLst/>
                        </a:rPr>
                        <a:t>сельхозорганизация </a:t>
                      </a:r>
                      <a:r>
                        <a:rPr lang="ru-RU" sz="1200" dirty="0">
                          <a:effectLst/>
                        </a:rPr>
                        <a:t>также осуществляет свою деятельность. Такая территориально обособленная единица не является юриди­ческим лицом, отсутствует в Статрегистре (обычно это поле на территории другого муниципального образования или отдельно стоящая ферма). Такие территориально обособленные единицы не включаются в списки объектов переписи, во время пере­писи на них заполняется вкладыш к пере­писному листу.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  <a:tr h="892899">
                <a:tc>
                  <a:txBody>
                    <a:bodyPr/>
                    <a:lstStyle/>
                    <a:p>
                      <a:pPr indent="430530" algn="just">
                        <a:lnSpc>
                          <a:spcPts val="1345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Следует ли включать в список объектов переписи </a:t>
                      </a:r>
                      <a:r>
                        <a:rPr lang="ru-RU" sz="1200" dirty="0" smtClean="0">
                          <a:effectLst/>
                        </a:rPr>
                        <a:t>сельхозорганизацию </a:t>
                      </a:r>
                      <a:r>
                        <a:rPr lang="ru-RU" sz="1200" dirty="0">
                          <a:effectLst/>
                        </a:rPr>
                        <a:t>— банкрот (в Статрегистре отсут­ствует или помечена, как удаленная), которая перед ликвидацией раздели­ла землю на паи (земельные доли) и передала их своим бывшим сотруд­никам. В Росреестре земля числится за организацией.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5400" marR="2540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38150" algn="just">
                        <a:lnSpc>
                          <a:spcPts val="1345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Сельскохозяйственные организации, прошедшие процесс юридической ликвида­ции, не являются объектами переписи.</a:t>
                      </a:r>
                    </a:p>
                    <a:p>
                      <a:pPr indent="438150" algn="just">
                        <a:lnSpc>
                          <a:spcPts val="1345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Если по данным территориального Управления Росреестра земля продолжает числится за такими организациями, следует довести до Управления Росреестра полу­ченную информацию о ликвидированных организациях.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92899">
                <a:tc>
                  <a:txBody>
                    <a:bodyPr/>
                    <a:lstStyle/>
                    <a:p>
                      <a:pPr indent="417830" algn="just">
                        <a:lnSpc>
                          <a:spcPts val="1345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Следует ли включать в список объектов переписи </a:t>
                      </a:r>
                      <a:r>
                        <a:rPr lang="ru-RU" sz="1200" dirty="0" smtClean="0">
                          <a:effectLst/>
                        </a:rPr>
                        <a:t>сельхозорганизацию </a:t>
                      </a:r>
                      <a:r>
                        <a:rPr lang="ru-RU" sz="1200" dirty="0">
                          <a:effectLst/>
                        </a:rPr>
                        <a:t>— банкрот (в Статрегистре отсут­ствует или помечена, как удаленная), которая перед ликвидацией раздели­ла землю на паи (земельные доли) и передала их своим бывшим сотруд­никам. В Росреестре земля числится за пайщиками.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5400" marR="2540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indent="422910" algn="just">
                        <a:lnSpc>
                          <a:spcPts val="1345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Если по данным Росреестра земля сельхозорганизации числится за пайщика­ми, такая сельхозорганизации в список объ­ектов переписи не включается. Сведения о паях в дальнейшем будут получены от владельцев земли.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blipFill>
                      <a:blip r:embed="rId4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5701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ru-RU" sz="3600" b="1" dirty="0" smtClean="0"/>
              <a:t>О составлении списков ВСХП-2016 (продолжение)</a:t>
            </a:r>
            <a:endParaRPr lang="ru-RU" sz="3600" b="1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842651"/>
              </p:ext>
            </p:extLst>
          </p:nvPr>
        </p:nvGraphicFramePr>
        <p:xfrm>
          <a:off x="179512" y="1124745"/>
          <a:ext cx="8712968" cy="5588752"/>
        </p:xfrm>
        <a:graphic>
          <a:graphicData uri="http://schemas.openxmlformats.org/drawingml/2006/table">
            <a:tbl>
              <a:tblPr firstRow="1" bandRow="1">
                <a:tableStyleId>{0660B408-B3CF-4A94-85FC-2B1E0A45F4A2}</a:tableStyleId>
              </a:tblPr>
              <a:tblGrid>
                <a:gridCol w="4131148"/>
                <a:gridCol w="4581820"/>
              </a:tblGrid>
              <a:tr h="312150">
                <a:tc>
                  <a:txBody>
                    <a:bodyPr/>
                    <a:lstStyle/>
                    <a:p>
                      <a:pPr marL="427990" indent="410210" algn="ctr">
                        <a:lnSpc>
                          <a:spcPts val="1335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Вопрос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5400" marR="2540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420370" indent="410210" algn="ctr">
                        <a:lnSpc>
                          <a:spcPts val="1335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Ответ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1121373">
                <a:tc>
                  <a:txBody>
                    <a:bodyPr/>
                    <a:lstStyle/>
                    <a:p>
                      <a:pPr indent="422910" algn="just">
                        <a:lnSpc>
                          <a:spcPts val="1325"/>
                        </a:lnSpc>
                        <a:spcAft>
                          <a:spcPts val="0"/>
                        </a:spcAft>
                        <a:tabLst>
                          <a:tab pos="3587750" algn="l"/>
                        </a:tabLst>
                      </a:pPr>
                      <a:r>
                        <a:rPr lang="ru-RU" sz="1200" dirty="0">
                          <a:effectLst/>
                        </a:rPr>
                        <a:t>Земля сельхозорганизации по данным Росреестра передана в поль­зование индивидуальному предпри­нимателю, который живет в другом субъекте Российской Федерации. Земля фактически не используется. Кого и как вносить в списки.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5400" marR="2540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422910" algn="just">
                        <a:lnSpc>
                          <a:spcPts val="1325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Если земля сельхозорганизации по данным Росреестра передана в пользование индивидуальному предпринимателю, место жительства которого не доступно, и земля при этом фактически не используется, объ­ектом переписи должен являться индивиду­альный предприниматель (список № 4), не осуществляющий сельхоздеятельность.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>
                        <a:alpha val="20000"/>
                      </a:srgbClr>
                    </a:solidFill>
                  </a:tcPr>
                </a:tc>
              </a:tr>
              <a:tr h="586779">
                <a:tc>
                  <a:txBody>
                    <a:bodyPr/>
                    <a:lstStyle/>
                    <a:p>
                      <a:pPr indent="420370" algn="just">
                        <a:lnSpc>
                          <a:spcPts val="1325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Паи, принадлежащие отдель­ным гражданам — бывшим сотрудни­кам сельскохозяйственной организа­ции, скупили предприниматели.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5400" marR="2540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27990" algn="just">
                        <a:lnSpc>
                          <a:spcPts val="1325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Включить в список № 4 индивиду­альных предпринимателей.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  <a:alpha val="40000"/>
                      </a:schemeClr>
                    </a:solidFill>
                  </a:tcPr>
                </a:tc>
              </a:tr>
              <a:tr h="1121373">
                <a:tc>
                  <a:txBody>
                    <a:bodyPr/>
                    <a:lstStyle/>
                    <a:p>
                      <a:pPr indent="425450" algn="just">
                        <a:lnSpc>
                          <a:spcPts val="1325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Индивидуальный предприни­матель купил землю (в одном масси­ве) в виде отдельных участков под ведение, например, личного подсоб­ного хозяйства. Каждый участок име­ет свой кадастровый номер</a:t>
                      </a:r>
                      <a:r>
                        <a:rPr lang="ru-RU" sz="1200" dirty="0" smtClean="0">
                          <a:effectLst/>
                        </a:rPr>
                        <a:t>. Как </a:t>
                      </a:r>
                      <a:r>
                        <a:rPr lang="ru-RU" sz="1200" dirty="0">
                          <a:effectLst/>
                        </a:rPr>
                        <a:t>включать такие участки в списки.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5400" marR="2540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427990" algn="just">
                        <a:lnSpc>
                          <a:spcPts val="1325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Включить в список № 7, если земля под </a:t>
                      </a:r>
                      <a:r>
                        <a:rPr lang="ru-RU" sz="1200" dirty="0" smtClean="0">
                          <a:effectLst/>
                        </a:rPr>
                        <a:t>ЛПХ</a:t>
                      </a:r>
                      <a:r>
                        <a:rPr lang="en-US" sz="1200" dirty="0" smtClean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в сельском поселении, в список № 8 — в городском поселении, городском округе, список № 6 — если земля под не­коммерческое объединение граждан. При этом каждый отдельный участок можно за­писать под одной фамилией (фамилией владельца всех участков), но с указанием различных адресов.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>
                        <a:alpha val="30000"/>
                      </a:srgbClr>
                    </a:solidFill>
                  </a:tcPr>
                </a:tc>
              </a:tr>
              <a:tr h="640785">
                <a:tc>
                  <a:txBody>
                    <a:bodyPr/>
                    <a:lstStyle/>
                    <a:p>
                      <a:pPr indent="433070" algn="just">
                        <a:lnSpc>
                          <a:spcPts val="1325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Фермер официально </a:t>
                      </a:r>
                      <a:r>
                        <a:rPr lang="ru-RU" sz="1200" dirty="0" smtClean="0">
                          <a:effectLst/>
                        </a:rPr>
                        <a:t>разрегистрировался</a:t>
                      </a:r>
                      <a:r>
                        <a:rPr lang="ru-RU" sz="1200" dirty="0">
                          <a:effectLst/>
                        </a:rPr>
                        <a:t>, но землю продолжает обрабатывать (земля не использует­ся</a:t>
                      </a:r>
                      <a:r>
                        <a:rPr lang="ru-RU" sz="1200" dirty="0" smtClean="0">
                          <a:effectLst/>
                        </a:rPr>
                        <a:t>). В </a:t>
                      </a:r>
                      <a:r>
                        <a:rPr lang="ru-RU" sz="1200" dirty="0">
                          <a:effectLst/>
                        </a:rPr>
                        <a:t>какой список включать.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5400" marR="2540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40690" algn="just">
                        <a:lnSpc>
                          <a:spcPts val="1345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Объект включается в список по целе­вому назначению земли. Если фермеру бы­ла выделена земля под ведение фермерско­го хозяйства, его следует включить в спи­сок № </a:t>
                      </a:r>
                      <a:r>
                        <a:rPr lang="ru-RU" sz="1200" spc="100" dirty="0">
                          <a:effectLst/>
                        </a:rPr>
                        <a:t>3.</a:t>
                      </a:r>
                      <a:r>
                        <a:rPr lang="ru-RU" sz="1200" dirty="0">
                          <a:effectLst/>
                        </a:rPr>
                        <a:t> Если фермер использовал свою землю - в список № 7</a:t>
                      </a:r>
                      <a:r>
                        <a:rPr lang="ru-RU" sz="1200" dirty="0" smtClean="0">
                          <a:effectLst/>
                        </a:rPr>
                        <a:t>.</a:t>
                      </a:r>
                      <a:endParaRPr lang="ru-RU" sz="12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0981">
                <a:tc>
                  <a:txBody>
                    <a:bodyPr/>
                    <a:lstStyle/>
                    <a:p>
                      <a:pPr indent="430530" algn="just">
                        <a:lnSpc>
                          <a:spcPts val="1325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В пределах одного некоммер­ческого объединения граждан име­ются участки, выделенные как чле­нам объединения, и под ИЖС или ЛПХ.</a:t>
                      </a:r>
                    </a:p>
                    <a:p>
                      <a:pPr indent="433070" algn="just">
                        <a:lnSpc>
                          <a:spcPts val="1325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Как учитывать земельные участки под ИЖС и ЛПХ на террито­рии объединения.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5400" marR="2540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427990" algn="just">
                        <a:lnSpc>
                          <a:spcPts val="1325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В пределах одного некоммерческого объединения граждан все участки следует считать как члены этого объединения.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30000"/>
                      </a:srgbClr>
                    </a:solidFill>
                  </a:tcPr>
                </a:tc>
              </a:tr>
              <a:tr h="961177">
                <a:tc>
                  <a:txBody>
                    <a:bodyPr/>
                    <a:lstStyle/>
                    <a:p>
                      <a:pPr indent="438150" algn="just">
                        <a:lnSpc>
                          <a:spcPts val="1345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Если КФХ было ликвидирова­но, а потом владелец КФХ зареги­стрировался как юридическое лицо — малое предприятие, имеет соответ­ствующее ОКОПФ и ОКОГУ. Назва­ние данного предприятия, при этом, звучит как «КФХ Петров». В какой список включать.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5400" marR="2540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443230" algn="just">
                        <a:lnSpc>
                          <a:spcPts val="1325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В список № 1 или № 2 в зависимости от типа предприятия.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00">
                        <a:alpha val="40000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5362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ru-RU" sz="3600" b="1" dirty="0" smtClean="0"/>
              <a:t>О составлении списков ВСХП-2016 (продолжение)</a:t>
            </a:r>
            <a:endParaRPr lang="ru-RU" sz="3600" b="1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5783731"/>
              </p:ext>
            </p:extLst>
          </p:nvPr>
        </p:nvGraphicFramePr>
        <p:xfrm>
          <a:off x="234980" y="980728"/>
          <a:ext cx="8712968" cy="5051767"/>
        </p:xfrm>
        <a:graphic>
          <a:graphicData uri="http://schemas.openxmlformats.org/drawingml/2006/table">
            <a:tbl>
              <a:tblPr firstRow="1" bandRow="1">
                <a:tableStyleId>{0660B408-B3CF-4A94-85FC-2B1E0A45F4A2}</a:tableStyleId>
              </a:tblPr>
              <a:tblGrid>
                <a:gridCol w="4056037"/>
                <a:gridCol w="4656931"/>
              </a:tblGrid>
              <a:tr h="153895">
                <a:tc>
                  <a:txBody>
                    <a:bodyPr/>
                    <a:lstStyle/>
                    <a:p>
                      <a:pPr marL="427990" indent="410210" algn="ctr">
                        <a:lnSpc>
                          <a:spcPts val="1335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Вопрос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5400" marR="2540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420370" indent="410210" algn="ctr">
                        <a:lnSpc>
                          <a:spcPts val="1335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Ответ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577607">
                <a:tc>
                  <a:txBody>
                    <a:bodyPr/>
                    <a:lstStyle/>
                    <a:p>
                      <a:pPr indent="422910" algn="just">
                        <a:lnSpc>
                          <a:spcPts val="1345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Физическое лицо на своей зем­ле, выделенной под ЛПХ, включая земельную долю, зарегистрировался как КФХ</a:t>
                      </a:r>
                      <a:r>
                        <a:rPr lang="ru-RU" sz="1200" dirty="0" smtClean="0">
                          <a:effectLst/>
                        </a:rPr>
                        <a:t>. В </a:t>
                      </a:r>
                      <a:r>
                        <a:rPr lang="ru-RU" sz="1200" dirty="0">
                          <a:effectLst/>
                        </a:rPr>
                        <a:t>какой список включать.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5400" marR="2540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15290" algn="just">
                        <a:lnSpc>
                          <a:spcPts val="1325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Включить в список №3, как КФХ, и в список № 7 — как ЛПХ с соответствующей площадью земли.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  <a:alpha val="40000"/>
                      </a:schemeClr>
                    </a:solidFill>
                  </a:tcPr>
                </a:tc>
              </a:tr>
              <a:tr h="615580">
                <a:tc>
                  <a:txBody>
                    <a:bodyPr/>
                    <a:lstStyle/>
                    <a:p>
                      <a:pPr indent="422910" algn="just">
                        <a:lnSpc>
                          <a:spcPts val="1345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Земля выделена под ИЖС, ЛПХ, но находится в стадии строи­тельства, сельскохозяйственное про­изводство не </a:t>
                      </a:r>
                      <a:r>
                        <a:rPr lang="ru-RU" sz="1200" dirty="0" smtClean="0">
                          <a:effectLst/>
                        </a:rPr>
                        <a:t>ведется. Является </a:t>
                      </a:r>
                      <a:r>
                        <a:rPr lang="ru-RU" sz="1200" dirty="0">
                          <a:effectLst/>
                        </a:rPr>
                        <a:t>ли эти земли объек­том переписи.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5400" marR="2540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417830" algn="just">
                        <a:lnSpc>
                          <a:spcPts val="1365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Если земля выделена под ИЖС - объ­ектами переписи не является, под ЛПХ — включить в список № 7.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>
                        <a:alpha val="40000"/>
                      </a:srgbClr>
                    </a:solidFill>
                  </a:tcPr>
                </a:tc>
              </a:tr>
              <a:tr h="1385055">
                <a:tc>
                  <a:txBody>
                    <a:bodyPr/>
                    <a:lstStyle/>
                    <a:p>
                      <a:pPr indent="420370" algn="just">
                        <a:lnSpc>
                          <a:spcPts val="1345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В одном массиве (новый мик­рорайон имеющегося населенного пункта) выделяются земли под ИЖС и ЛПХ. На участках в отдельных слу­чаях ведется или строительство, или сельскохозяйственное производство, или и то и другое. Есть отдельные участки оформленные в собствен­ность, есть и не оформленные. Нет конкретного адреса, есть только но­мера участков. Следует ли включать эти объекты в списки.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5400" marR="2540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4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420370" algn="just">
                        <a:lnSpc>
                          <a:spcPts val="1345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В списки включаются только оформ­ленные участки. В графе «Адрес» списка можно записать наименование населенного пункта, у которого строится новый микро­район, далее вместо улицы записать «Но­вый микрорайон» и номер участка (вместо номера дома).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40000"/>
                      </a:srgbClr>
                    </a:solidFill>
                  </a:tcPr>
                </a:tc>
              </a:tr>
              <a:tr h="2308425">
                <a:tc>
                  <a:txBody>
                    <a:bodyPr/>
                    <a:lstStyle/>
                    <a:p>
                      <a:pPr indent="433070" algn="just">
                        <a:lnSpc>
                          <a:spcPts val="1345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По заброшенным деревням не ведется </a:t>
                      </a:r>
                      <a:r>
                        <a:rPr lang="ru-RU" sz="1200" dirty="0" smtClean="0">
                          <a:effectLst/>
                        </a:rPr>
                        <a:t>похозяйственный </a:t>
                      </a:r>
                      <a:r>
                        <a:rPr lang="ru-RU" sz="1200" dirty="0">
                          <a:effectLst/>
                        </a:rPr>
                        <a:t>учет. Сам населенный пункт не ликвидирован (имеет код ОКТМО).</a:t>
                      </a:r>
                    </a:p>
                    <a:p>
                      <a:pPr indent="438150" algn="just">
                        <a:lnSpc>
                          <a:spcPts val="1345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Как составлять списки по за­брошенным населенным пунктам.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5400" marR="2540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70C0">
                        <a:alpha val="3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433070" algn="just">
                        <a:lnSpc>
                          <a:spcPts val="1345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Если «заброшенный» населенный пункт официально не ликвидирован (имеет ОКТМО), все объекты, относящиеся к это­му населенному пункту, следует включить в список объектов переписи. Также в спис­ки объектов переписи включаются и от­дельные заброшенные дома в действующих населенных пунктах, даже если в книгах похозяйственного учета они не </a:t>
                      </a:r>
                      <a:r>
                        <a:rPr lang="ru-RU" sz="1200" dirty="0" smtClean="0">
                          <a:effectLst/>
                        </a:rPr>
                        <a:t>значатся.</a:t>
                      </a:r>
                    </a:p>
                    <a:p>
                      <a:pPr indent="433070" algn="just">
                        <a:lnSpc>
                          <a:spcPts val="1345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В </a:t>
                      </a:r>
                      <a:r>
                        <a:rPr lang="ru-RU" sz="1200" dirty="0">
                          <a:effectLst/>
                        </a:rPr>
                        <a:t>этих целях следует использовать данные ГС ВСХП 2006 года, при их отсут­ствии можно заполнить необходимые </a:t>
                      </a:r>
                      <a:r>
                        <a:rPr lang="ru-RU" sz="1200" dirty="0" smtClean="0">
                          <a:effectLst/>
                        </a:rPr>
                        <a:t>графы </a:t>
                      </a:r>
                      <a:r>
                        <a:rPr lang="ru-RU" sz="1200" dirty="0">
                          <a:effectLst/>
                        </a:rPr>
                        <a:t>следующим образом</a:t>
                      </a:r>
                      <a:r>
                        <a:rPr lang="ru-RU" sz="1200" dirty="0" smtClean="0">
                          <a:effectLst/>
                        </a:rPr>
                        <a:t>:</a:t>
                      </a:r>
                    </a:p>
                    <a:p>
                      <a:pPr indent="433070" algn="just">
                        <a:lnSpc>
                          <a:spcPts val="1345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«</a:t>
                      </a:r>
                      <a:r>
                        <a:rPr lang="ru-RU" sz="1200" dirty="0">
                          <a:effectLst/>
                        </a:rPr>
                        <a:t>Адрес» - для отдельных заброшен­ных участков — реальный, для заброшенных населенных пунктов — наименование насе­ленного пункта и сквозная нумерация до­мов</a:t>
                      </a:r>
                      <a:r>
                        <a:rPr lang="ru-RU" sz="1200" dirty="0" smtClean="0">
                          <a:effectLst/>
                        </a:rPr>
                        <a:t>;</a:t>
                      </a:r>
                      <a:r>
                        <a:rPr lang="ru-RU" sz="1200" baseline="0" dirty="0" smtClean="0">
                          <a:effectLst/>
                        </a:rPr>
                        <a:t> </a:t>
                      </a:r>
                      <a:r>
                        <a:rPr lang="ru-RU" sz="1200" dirty="0" smtClean="0">
                          <a:effectLst/>
                        </a:rPr>
                        <a:t>«</a:t>
                      </a:r>
                      <a:r>
                        <a:rPr lang="ru-RU" sz="1200" dirty="0">
                          <a:effectLst/>
                        </a:rPr>
                        <a:t>ФИО» - при наличии сведений — реальное, при отсутствии — например, </a:t>
                      </a:r>
                      <a:r>
                        <a:rPr lang="ru-RU" sz="1200" u="sng" dirty="0">
                          <a:effectLst/>
                        </a:rPr>
                        <a:t>ФИО-1, ФИО-2 и т.д.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70C0">
                        <a:alpha val="32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45304" y="6165304"/>
            <a:ext cx="80648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tx2"/>
                </a:solidFill>
              </a:rPr>
              <a:t>Площадь земельного участка у объектов переписи обязательно проставляется, при наличии информации.</a:t>
            </a:r>
          </a:p>
        </p:txBody>
      </p:sp>
    </p:spTree>
    <p:extLst>
      <p:ext uri="{BB962C8B-B14F-4D97-AF65-F5344CB8AC3E}">
        <p14:creationId xmlns:p14="http://schemas.microsoft.com/office/powerpoint/2010/main" val="2592341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theme/theme1.xml><?xml version="1.0" encoding="utf-8"?>
<a:theme xmlns:a="http://schemas.openxmlformats.org/drawingml/2006/main" name="Исполнительная">
  <a:themeElements>
    <a:clrScheme name="Другая 1">
      <a:dk1>
        <a:srgbClr val="000000"/>
      </a:dk1>
      <a:lt1>
        <a:srgbClr val="F5F2D8"/>
      </a:lt1>
      <a:dk2>
        <a:srgbClr val="A2641F"/>
      </a:dk2>
      <a:lt2>
        <a:srgbClr val="EECEAA"/>
      </a:lt2>
      <a:accent1>
        <a:srgbClr val="65281A"/>
      </a:accent1>
      <a:accent2>
        <a:srgbClr val="FFD147"/>
      </a:accent2>
      <a:accent3>
        <a:srgbClr val="3F3F3F"/>
      </a:accent3>
      <a:accent4>
        <a:srgbClr val="A2641F"/>
      </a:accent4>
      <a:accent5>
        <a:srgbClr val="FFEFC1"/>
      </a:accent5>
      <a:accent6>
        <a:srgbClr val="7F7F7F"/>
      </a:accent6>
      <a:hlink>
        <a:srgbClr val="711806"/>
      </a:hlink>
      <a:folHlink>
        <a:srgbClr val="FFFFFF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Углы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Эркер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_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1980</TotalTime>
  <Words>3814</Words>
  <Application>Microsoft Office PowerPoint</Application>
  <PresentationFormat>Экран (4:3)</PresentationFormat>
  <Paragraphs>294</Paragraphs>
  <Slides>29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9</vt:i4>
      </vt:variant>
      <vt:variant>
        <vt:lpstr>Заголовки слайдов</vt:lpstr>
      </vt:variant>
      <vt:variant>
        <vt:i4>29</vt:i4>
      </vt:variant>
    </vt:vector>
  </HeadingPairs>
  <TitlesOfParts>
    <vt:vector size="38" baseType="lpstr">
      <vt:lpstr>Исполнительная</vt:lpstr>
      <vt:lpstr>Воздушный поток</vt:lpstr>
      <vt:lpstr>NewsPrint</vt:lpstr>
      <vt:lpstr>Углы</vt:lpstr>
      <vt:lpstr>Поток</vt:lpstr>
      <vt:lpstr>Эркер</vt:lpstr>
      <vt:lpstr>Изящная</vt:lpstr>
      <vt:lpstr>Метро</vt:lpstr>
      <vt:lpstr>1_Метро</vt:lpstr>
      <vt:lpstr>О составлении списков объектов переписи и применении цензов при их формировании</vt:lpstr>
      <vt:lpstr>Презентация PowerPoint</vt:lpstr>
      <vt:lpstr>Переписи, в соответствии с законодательством РФ, подлежат следующие категории производителей сельскохозяйственной продукции:</vt:lpstr>
      <vt:lpstr>Презентация PowerPoint</vt:lpstr>
      <vt:lpstr>В соответствии с Порядком сформированы 8 списков:</vt:lpstr>
      <vt:lpstr>Составление списков осуществляется с использованием подсистемы формирования списков объектов Всероссийской сельскохозяйственной переписи 2016 года (ПК ФСО ВСХП) автоматизированной системы обработки данных (АС ВСХП - 2016). </vt:lpstr>
      <vt:lpstr>О составлении списков ВСХП-2016</vt:lpstr>
      <vt:lpstr>О составлении списков ВСХП-2016 (продолжение)</vt:lpstr>
      <vt:lpstr>О составлении списков ВСХП-2016 (продолжение)</vt:lpstr>
      <vt:lpstr>Презентация PowerPoint</vt:lpstr>
      <vt:lpstr>Презентация PowerPoint</vt:lpstr>
      <vt:lpstr>Росстат утвердил письмом №KK-12-4/5800-ТО Контрольное число переписных и счетных участков – по области 580- счетных, 97- инструкторских участков.</vt:lpstr>
      <vt:lpstr>          Федеральным законом «О Всероссийской сельскохозяйственной переписи» 108-ФЗ от 21.07.2005г. органам исполнительной власти субъектов Российской Федерации передано осуществление следующих полномочий Российской Федерации по подготовке и проведению сельскохозяйственной переписи:</vt:lpstr>
      <vt:lpstr>Росстат разработал следующие приказы:</vt:lpstr>
      <vt:lpstr>Подписан закон Владимирской области № 155-ОЗ от 12.11.2015г.                                            «О наделении органов местного самоуправления муниципальных образований Владимирской области отдельными государственными полномочиями по подготовке и проведению Всероссийской сельскохозяйственной переписи»</vt:lpstr>
      <vt:lpstr> Правила предоставления субвенций из федерального бюджета бюджетам субъектов Российской Федерации на осуществление полномочий Российской Федерации по подготовке и проведению Всероссийской сельскохозяйственной переписи 2016 года</vt:lpstr>
      <vt:lpstr>Заявка предоставляется уполномоченным органом один раз не позднее  30 апреля 2016 года.</vt:lpstr>
      <vt:lpstr>Отчет предоставляется уполномоченным органом ежеквартально не позднее 10 рабочих дней после завершения отчётного периода начиная  с 1 января 2016г.</vt:lpstr>
      <vt:lpstr>Приказом Росстата от 26.08.2015 № 391 определен ПОРЯДОК предоставления отчета об осуществлении  полномочий Российской  Федерации по подготовке и проведению Всероссийской сельскохозяйственной переписи 2016 года</vt:lpstr>
      <vt:lpstr>Презентация PowerPoint</vt:lpstr>
      <vt:lpstr>Методика  расчета нормативов для определения общего размера субвенций, предоставляемых из федерального бюджета бюджетам субъектов Российской Федерации на осуществление полномочий Российской федерации по подготовке и проведению Всероссийской сельскохозяйственной переписи 2016 года</vt:lpstr>
      <vt:lpstr>Презентация PowerPoint</vt:lpstr>
      <vt:lpstr>Презентация PowerPoint</vt:lpstr>
      <vt:lpstr>Приказом Росстата от 28.08.2015 № 396  определены нормативы общего размера субвенций, предоставляемых из федерального бюджета бюджетам субъектов РФ на осуществлении полномочий РФ по подготовке и проведению ВСХП-2016.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 !!!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Митина Валентина Викторовна</cp:lastModifiedBy>
  <cp:revision>162</cp:revision>
  <cp:lastPrinted>2015-12-22T05:23:32Z</cp:lastPrinted>
  <dcterms:modified xsi:type="dcterms:W3CDTF">2015-12-22T07:42:49Z</dcterms:modified>
</cp:coreProperties>
</file>